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149" y="461899"/>
            <a:ext cx="792170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7175"/>
            <a:ext cx="7917180" cy="414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9291"/>
            <a:ext cx="9144000" cy="3378835"/>
          </a:xfrm>
          <a:custGeom>
            <a:avLst/>
            <a:gdLst/>
            <a:ahLst/>
            <a:cxnLst/>
            <a:rect l="l" t="t" r="r" b="b"/>
            <a:pathLst>
              <a:path w="9144000" h="3378834">
                <a:moveTo>
                  <a:pt x="0" y="0"/>
                </a:moveTo>
                <a:lnTo>
                  <a:pt x="0" y="3378708"/>
                </a:lnTo>
                <a:lnTo>
                  <a:pt x="9144000" y="3378708"/>
                </a:lnTo>
                <a:lnTo>
                  <a:pt x="9144000" y="2788843"/>
                </a:lnTo>
                <a:lnTo>
                  <a:pt x="9134221" y="2788856"/>
                </a:lnTo>
                <a:lnTo>
                  <a:pt x="9112607" y="2791544"/>
                </a:lnTo>
                <a:lnTo>
                  <a:pt x="9081135" y="2792628"/>
                </a:lnTo>
                <a:lnTo>
                  <a:pt x="9049281" y="2798036"/>
                </a:lnTo>
                <a:lnTo>
                  <a:pt x="9026525" y="2813697"/>
                </a:lnTo>
                <a:lnTo>
                  <a:pt x="9004345" y="2807328"/>
                </a:lnTo>
                <a:lnTo>
                  <a:pt x="8987107" y="2811148"/>
                </a:lnTo>
                <a:lnTo>
                  <a:pt x="8971321" y="2817173"/>
                </a:lnTo>
                <a:lnTo>
                  <a:pt x="8953500" y="2817418"/>
                </a:lnTo>
                <a:lnTo>
                  <a:pt x="8913489" y="2814809"/>
                </a:lnTo>
                <a:lnTo>
                  <a:pt x="8876871" y="2809392"/>
                </a:lnTo>
                <a:lnTo>
                  <a:pt x="8837324" y="2809214"/>
                </a:lnTo>
                <a:lnTo>
                  <a:pt x="8788527" y="2822321"/>
                </a:lnTo>
                <a:lnTo>
                  <a:pt x="8759860" y="2825072"/>
                </a:lnTo>
                <a:lnTo>
                  <a:pt x="8724836" y="2835014"/>
                </a:lnTo>
                <a:lnTo>
                  <a:pt x="8682192" y="2839337"/>
                </a:lnTo>
                <a:lnTo>
                  <a:pt x="8630666" y="2825229"/>
                </a:lnTo>
                <a:lnTo>
                  <a:pt x="8608591" y="2825606"/>
                </a:lnTo>
                <a:lnTo>
                  <a:pt x="8596376" y="2829313"/>
                </a:lnTo>
                <a:lnTo>
                  <a:pt x="8579588" y="2831356"/>
                </a:lnTo>
                <a:lnTo>
                  <a:pt x="8543798" y="2826740"/>
                </a:lnTo>
                <a:lnTo>
                  <a:pt x="8517116" y="2837980"/>
                </a:lnTo>
                <a:lnTo>
                  <a:pt x="8473789" y="2834047"/>
                </a:lnTo>
                <a:lnTo>
                  <a:pt x="8429748" y="2824417"/>
                </a:lnTo>
                <a:lnTo>
                  <a:pt x="8400923" y="2818561"/>
                </a:lnTo>
                <a:lnTo>
                  <a:pt x="8390203" y="2827536"/>
                </a:lnTo>
                <a:lnTo>
                  <a:pt x="8380698" y="2828424"/>
                </a:lnTo>
                <a:lnTo>
                  <a:pt x="8371240" y="2825468"/>
                </a:lnTo>
                <a:lnTo>
                  <a:pt x="8360664" y="2822905"/>
                </a:lnTo>
                <a:lnTo>
                  <a:pt x="8354980" y="2829501"/>
                </a:lnTo>
                <a:lnTo>
                  <a:pt x="8348154" y="2831999"/>
                </a:lnTo>
                <a:lnTo>
                  <a:pt x="8341518" y="2830157"/>
                </a:lnTo>
                <a:lnTo>
                  <a:pt x="8336407" y="2823730"/>
                </a:lnTo>
                <a:lnTo>
                  <a:pt x="8330511" y="2811056"/>
                </a:lnTo>
                <a:lnTo>
                  <a:pt x="8312864" y="2810240"/>
                </a:lnTo>
                <a:lnTo>
                  <a:pt x="8293526" y="2811314"/>
                </a:lnTo>
                <a:lnTo>
                  <a:pt x="8282558" y="2804312"/>
                </a:lnTo>
                <a:lnTo>
                  <a:pt x="8245981" y="2806526"/>
                </a:lnTo>
                <a:lnTo>
                  <a:pt x="8199706" y="2813163"/>
                </a:lnTo>
                <a:lnTo>
                  <a:pt x="8148846" y="2821633"/>
                </a:lnTo>
                <a:lnTo>
                  <a:pt x="8098516" y="2829347"/>
                </a:lnTo>
                <a:lnTo>
                  <a:pt x="8053832" y="2833712"/>
                </a:lnTo>
                <a:lnTo>
                  <a:pt x="8029138" y="2834607"/>
                </a:lnTo>
                <a:lnTo>
                  <a:pt x="7992967" y="2828183"/>
                </a:lnTo>
                <a:lnTo>
                  <a:pt x="7943889" y="2821752"/>
                </a:lnTo>
                <a:lnTo>
                  <a:pt x="7880477" y="2822625"/>
                </a:lnTo>
                <a:lnTo>
                  <a:pt x="7865846" y="2829250"/>
                </a:lnTo>
                <a:lnTo>
                  <a:pt x="7845345" y="2835859"/>
                </a:lnTo>
                <a:lnTo>
                  <a:pt x="7826345" y="2838752"/>
                </a:lnTo>
                <a:lnTo>
                  <a:pt x="7816215" y="2834233"/>
                </a:lnTo>
                <a:lnTo>
                  <a:pt x="7784756" y="2829635"/>
                </a:lnTo>
                <a:lnTo>
                  <a:pt x="7742666" y="2819268"/>
                </a:lnTo>
                <a:lnTo>
                  <a:pt x="7702361" y="2812104"/>
                </a:lnTo>
                <a:lnTo>
                  <a:pt x="7676260" y="2817114"/>
                </a:lnTo>
                <a:lnTo>
                  <a:pt x="7671522" y="2804939"/>
                </a:lnTo>
                <a:lnTo>
                  <a:pt x="7657877" y="2803829"/>
                </a:lnTo>
                <a:lnTo>
                  <a:pt x="7642471" y="2803158"/>
                </a:lnTo>
                <a:lnTo>
                  <a:pt x="7632446" y="2792298"/>
                </a:lnTo>
                <a:lnTo>
                  <a:pt x="7611236" y="2779344"/>
                </a:lnTo>
                <a:lnTo>
                  <a:pt x="7543419" y="2736011"/>
                </a:lnTo>
                <a:lnTo>
                  <a:pt x="7533258" y="2727312"/>
                </a:lnTo>
                <a:lnTo>
                  <a:pt x="7509509" y="2730220"/>
                </a:lnTo>
                <a:lnTo>
                  <a:pt x="7496302" y="2741574"/>
                </a:lnTo>
                <a:lnTo>
                  <a:pt x="7492619" y="2738221"/>
                </a:lnTo>
                <a:lnTo>
                  <a:pt x="7488555" y="2731516"/>
                </a:lnTo>
                <a:lnTo>
                  <a:pt x="7486396" y="2727350"/>
                </a:lnTo>
                <a:lnTo>
                  <a:pt x="7482332" y="2733243"/>
                </a:lnTo>
                <a:lnTo>
                  <a:pt x="7436358" y="2699588"/>
                </a:lnTo>
                <a:lnTo>
                  <a:pt x="7431405" y="2696895"/>
                </a:lnTo>
                <a:lnTo>
                  <a:pt x="7425435" y="2696654"/>
                </a:lnTo>
                <a:lnTo>
                  <a:pt x="7417689" y="2700616"/>
                </a:lnTo>
                <a:lnTo>
                  <a:pt x="7401925" y="2695691"/>
                </a:lnTo>
                <a:lnTo>
                  <a:pt x="7344918" y="2675585"/>
                </a:lnTo>
                <a:lnTo>
                  <a:pt x="7330694" y="2671851"/>
                </a:lnTo>
                <a:lnTo>
                  <a:pt x="7324340" y="2668214"/>
                </a:lnTo>
                <a:lnTo>
                  <a:pt x="7309298" y="2658512"/>
                </a:lnTo>
                <a:lnTo>
                  <a:pt x="7303516" y="2655125"/>
                </a:lnTo>
                <a:lnTo>
                  <a:pt x="7298690" y="2653499"/>
                </a:lnTo>
                <a:lnTo>
                  <a:pt x="7301230" y="2656738"/>
                </a:lnTo>
                <a:lnTo>
                  <a:pt x="7295260" y="2654058"/>
                </a:lnTo>
                <a:lnTo>
                  <a:pt x="7294256" y="2649384"/>
                </a:lnTo>
                <a:lnTo>
                  <a:pt x="7290561" y="2645136"/>
                </a:lnTo>
                <a:lnTo>
                  <a:pt x="7282295" y="2641603"/>
                </a:lnTo>
                <a:lnTo>
                  <a:pt x="7267575" y="2639072"/>
                </a:lnTo>
                <a:lnTo>
                  <a:pt x="7254748" y="2629014"/>
                </a:lnTo>
                <a:lnTo>
                  <a:pt x="7240397" y="2620168"/>
                </a:lnTo>
                <a:lnTo>
                  <a:pt x="7224712" y="2612637"/>
                </a:lnTo>
                <a:lnTo>
                  <a:pt x="7207884" y="2606522"/>
                </a:lnTo>
                <a:lnTo>
                  <a:pt x="7203440" y="2605989"/>
                </a:lnTo>
                <a:lnTo>
                  <a:pt x="7193915" y="2599537"/>
                </a:lnTo>
                <a:lnTo>
                  <a:pt x="7192899" y="2598572"/>
                </a:lnTo>
                <a:lnTo>
                  <a:pt x="7192518" y="2598559"/>
                </a:lnTo>
                <a:lnTo>
                  <a:pt x="7190105" y="2596984"/>
                </a:lnTo>
                <a:lnTo>
                  <a:pt x="7185279" y="2601912"/>
                </a:lnTo>
                <a:lnTo>
                  <a:pt x="7179436" y="2590533"/>
                </a:lnTo>
                <a:lnTo>
                  <a:pt x="7175754" y="2587434"/>
                </a:lnTo>
                <a:lnTo>
                  <a:pt x="7174230" y="2591219"/>
                </a:lnTo>
                <a:lnTo>
                  <a:pt x="7163943" y="2589784"/>
                </a:lnTo>
                <a:lnTo>
                  <a:pt x="7161783" y="2585491"/>
                </a:lnTo>
                <a:lnTo>
                  <a:pt x="7127412" y="2570760"/>
                </a:lnTo>
                <a:lnTo>
                  <a:pt x="7113127" y="2572505"/>
                </a:lnTo>
                <a:lnTo>
                  <a:pt x="7104723" y="2574622"/>
                </a:lnTo>
                <a:lnTo>
                  <a:pt x="7087997" y="2561005"/>
                </a:lnTo>
                <a:lnTo>
                  <a:pt x="7081266" y="2557475"/>
                </a:lnTo>
                <a:lnTo>
                  <a:pt x="7075170" y="2557551"/>
                </a:lnTo>
                <a:lnTo>
                  <a:pt x="7069455" y="2559177"/>
                </a:lnTo>
                <a:lnTo>
                  <a:pt x="7060692" y="2563253"/>
                </a:lnTo>
                <a:lnTo>
                  <a:pt x="7034276" y="2544127"/>
                </a:lnTo>
                <a:lnTo>
                  <a:pt x="7024012" y="2538515"/>
                </a:lnTo>
                <a:lnTo>
                  <a:pt x="7013416" y="2533351"/>
                </a:lnTo>
                <a:lnTo>
                  <a:pt x="7002486" y="2528654"/>
                </a:lnTo>
                <a:lnTo>
                  <a:pt x="6991223" y="2524442"/>
                </a:lnTo>
                <a:lnTo>
                  <a:pt x="6986643" y="2526225"/>
                </a:lnTo>
                <a:lnTo>
                  <a:pt x="6981253" y="2522893"/>
                </a:lnTo>
                <a:lnTo>
                  <a:pt x="6971283" y="2513152"/>
                </a:lnTo>
                <a:lnTo>
                  <a:pt x="6970014" y="2518397"/>
                </a:lnTo>
                <a:lnTo>
                  <a:pt x="6956806" y="2517597"/>
                </a:lnTo>
                <a:lnTo>
                  <a:pt x="6953377" y="2512047"/>
                </a:lnTo>
                <a:lnTo>
                  <a:pt x="6913445" y="2496925"/>
                </a:lnTo>
                <a:lnTo>
                  <a:pt x="6894404" y="2497176"/>
                </a:lnTo>
                <a:lnTo>
                  <a:pt x="6885537" y="2502492"/>
                </a:lnTo>
                <a:lnTo>
                  <a:pt x="6876128" y="2502566"/>
                </a:lnTo>
                <a:lnTo>
                  <a:pt x="6855459" y="2487091"/>
                </a:lnTo>
                <a:lnTo>
                  <a:pt x="6818630" y="2494699"/>
                </a:lnTo>
                <a:lnTo>
                  <a:pt x="6811264" y="2488615"/>
                </a:lnTo>
                <a:lnTo>
                  <a:pt x="6790963" y="2484732"/>
                </a:lnTo>
                <a:lnTo>
                  <a:pt x="6775831" y="2483404"/>
                </a:lnTo>
                <a:lnTo>
                  <a:pt x="6763650" y="2480677"/>
                </a:lnTo>
                <a:lnTo>
                  <a:pt x="6752208" y="2472601"/>
                </a:lnTo>
                <a:lnTo>
                  <a:pt x="6735359" y="2478930"/>
                </a:lnTo>
                <a:lnTo>
                  <a:pt x="6728380" y="2476353"/>
                </a:lnTo>
                <a:lnTo>
                  <a:pt x="6723759" y="2469043"/>
                </a:lnTo>
                <a:lnTo>
                  <a:pt x="6713982" y="2461171"/>
                </a:lnTo>
                <a:lnTo>
                  <a:pt x="6697908" y="2454557"/>
                </a:lnTo>
                <a:lnTo>
                  <a:pt x="6659618" y="2437850"/>
                </a:lnTo>
                <a:lnTo>
                  <a:pt x="6643116" y="2431122"/>
                </a:lnTo>
                <a:lnTo>
                  <a:pt x="6634392" y="2421502"/>
                </a:lnTo>
                <a:lnTo>
                  <a:pt x="6624669" y="2420666"/>
                </a:lnTo>
                <a:lnTo>
                  <a:pt x="6613469" y="2421869"/>
                </a:lnTo>
                <a:lnTo>
                  <a:pt x="6600317" y="2418372"/>
                </a:lnTo>
                <a:lnTo>
                  <a:pt x="6594486" y="2412665"/>
                </a:lnTo>
                <a:lnTo>
                  <a:pt x="6588633" y="2409428"/>
                </a:lnTo>
                <a:lnTo>
                  <a:pt x="6582207" y="2408795"/>
                </a:lnTo>
                <a:lnTo>
                  <a:pt x="6574663" y="2410904"/>
                </a:lnTo>
                <a:lnTo>
                  <a:pt x="6554545" y="2390606"/>
                </a:lnTo>
                <a:lnTo>
                  <a:pt x="6543071" y="2387201"/>
                </a:lnTo>
                <a:lnTo>
                  <a:pt x="6531264" y="2387685"/>
                </a:lnTo>
                <a:lnTo>
                  <a:pt x="6510147" y="2379052"/>
                </a:lnTo>
                <a:lnTo>
                  <a:pt x="6459299" y="2344731"/>
                </a:lnTo>
                <a:lnTo>
                  <a:pt x="6412357" y="2296960"/>
                </a:lnTo>
                <a:lnTo>
                  <a:pt x="6407362" y="2289717"/>
                </a:lnTo>
                <a:lnTo>
                  <a:pt x="6399545" y="2284175"/>
                </a:lnTo>
                <a:lnTo>
                  <a:pt x="6389943" y="2280870"/>
                </a:lnTo>
                <a:lnTo>
                  <a:pt x="6379591" y="2280335"/>
                </a:lnTo>
                <a:lnTo>
                  <a:pt x="6377178" y="2280564"/>
                </a:lnTo>
                <a:lnTo>
                  <a:pt x="6374892" y="2281059"/>
                </a:lnTo>
                <a:lnTo>
                  <a:pt x="6372860" y="2281796"/>
                </a:lnTo>
                <a:lnTo>
                  <a:pt x="6361287" y="2266655"/>
                </a:lnTo>
                <a:lnTo>
                  <a:pt x="6350381" y="2258923"/>
                </a:lnTo>
                <a:lnTo>
                  <a:pt x="6341284" y="2253096"/>
                </a:lnTo>
                <a:lnTo>
                  <a:pt x="6335141" y="2243670"/>
                </a:lnTo>
                <a:lnTo>
                  <a:pt x="6310997" y="2235236"/>
                </a:lnTo>
                <a:lnTo>
                  <a:pt x="6289532" y="2230966"/>
                </a:lnTo>
                <a:lnTo>
                  <a:pt x="6273186" y="2226774"/>
                </a:lnTo>
                <a:lnTo>
                  <a:pt x="6264402" y="2218575"/>
                </a:lnTo>
                <a:lnTo>
                  <a:pt x="6249328" y="2217029"/>
                </a:lnTo>
                <a:lnTo>
                  <a:pt x="6233064" y="2216521"/>
                </a:lnTo>
                <a:lnTo>
                  <a:pt x="6218467" y="2213532"/>
                </a:lnTo>
                <a:lnTo>
                  <a:pt x="6208395" y="2204542"/>
                </a:lnTo>
                <a:lnTo>
                  <a:pt x="6203170" y="2206868"/>
                </a:lnTo>
                <a:lnTo>
                  <a:pt x="6187338" y="2195742"/>
                </a:lnTo>
                <a:lnTo>
                  <a:pt x="6178042" y="2194547"/>
                </a:lnTo>
                <a:lnTo>
                  <a:pt x="6171642" y="2195992"/>
                </a:lnTo>
                <a:lnTo>
                  <a:pt x="6165992" y="2194723"/>
                </a:lnTo>
                <a:lnTo>
                  <a:pt x="6154801" y="2189632"/>
                </a:lnTo>
                <a:lnTo>
                  <a:pt x="6142620" y="2187887"/>
                </a:lnTo>
                <a:lnTo>
                  <a:pt x="6126892" y="2181232"/>
                </a:lnTo>
                <a:lnTo>
                  <a:pt x="6111974" y="2172485"/>
                </a:lnTo>
                <a:lnTo>
                  <a:pt x="6102223" y="2164461"/>
                </a:lnTo>
                <a:lnTo>
                  <a:pt x="6083935" y="2148211"/>
                </a:lnTo>
                <a:lnTo>
                  <a:pt x="6058979" y="2138595"/>
                </a:lnTo>
                <a:lnTo>
                  <a:pt x="6034500" y="2130158"/>
                </a:lnTo>
                <a:lnTo>
                  <a:pt x="6011672" y="2113153"/>
                </a:lnTo>
                <a:lnTo>
                  <a:pt x="6005449" y="2110409"/>
                </a:lnTo>
                <a:lnTo>
                  <a:pt x="5999099" y="2108708"/>
                </a:lnTo>
                <a:lnTo>
                  <a:pt x="5980938" y="2105914"/>
                </a:lnTo>
                <a:lnTo>
                  <a:pt x="5974842" y="2109419"/>
                </a:lnTo>
                <a:lnTo>
                  <a:pt x="5964301" y="2105406"/>
                </a:lnTo>
                <a:lnTo>
                  <a:pt x="5942711" y="2103755"/>
                </a:lnTo>
                <a:lnTo>
                  <a:pt x="5941030" y="2092138"/>
                </a:lnTo>
                <a:lnTo>
                  <a:pt x="5926121" y="2087213"/>
                </a:lnTo>
                <a:lnTo>
                  <a:pt x="5912617" y="2083573"/>
                </a:lnTo>
                <a:lnTo>
                  <a:pt x="5915152" y="2075815"/>
                </a:lnTo>
                <a:lnTo>
                  <a:pt x="5871718" y="2061718"/>
                </a:lnTo>
                <a:lnTo>
                  <a:pt x="5827827" y="2044690"/>
                </a:lnTo>
                <a:lnTo>
                  <a:pt x="5770721" y="2035794"/>
                </a:lnTo>
                <a:lnTo>
                  <a:pt x="5715948" y="2025445"/>
                </a:lnTo>
                <a:lnTo>
                  <a:pt x="5679059" y="2004060"/>
                </a:lnTo>
                <a:lnTo>
                  <a:pt x="5673907" y="1999859"/>
                </a:lnTo>
                <a:lnTo>
                  <a:pt x="5642697" y="1950785"/>
                </a:lnTo>
                <a:lnTo>
                  <a:pt x="5629402" y="1934083"/>
                </a:lnTo>
                <a:lnTo>
                  <a:pt x="5610018" y="1922137"/>
                </a:lnTo>
                <a:lnTo>
                  <a:pt x="5572966" y="1895721"/>
                </a:lnTo>
                <a:lnTo>
                  <a:pt x="5545582" y="1878203"/>
                </a:lnTo>
                <a:lnTo>
                  <a:pt x="5515788" y="1863006"/>
                </a:lnTo>
                <a:lnTo>
                  <a:pt x="5488686" y="1846453"/>
                </a:lnTo>
                <a:lnTo>
                  <a:pt x="5460535" y="1832661"/>
                </a:lnTo>
                <a:lnTo>
                  <a:pt x="5427599" y="1825752"/>
                </a:lnTo>
                <a:lnTo>
                  <a:pt x="5426964" y="1821561"/>
                </a:lnTo>
                <a:lnTo>
                  <a:pt x="5425313" y="1817624"/>
                </a:lnTo>
                <a:lnTo>
                  <a:pt x="5423027" y="1814068"/>
                </a:lnTo>
                <a:lnTo>
                  <a:pt x="5414391" y="1804797"/>
                </a:lnTo>
                <a:lnTo>
                  <a:pt x="5412359" y="1804670"/>
                </a:lnTo>
                <a:lnTo>
                  <a:pt x="5390388" y="1787398"/>
                </a:lnTo>
                <a:lnTo>
                  <a:pt x="5375910" y="1773936"/>
                </a:lnTo>
                <a:lnTo>
                  <a:pt x="5371592" y="1773174"/>
                </a:lnTo>
                <a:lnTo>
                  <a:pt x="5344285" y="1758904"/>
                </a:lnTo>
                <a:lnTo>
                  <a:pt x="5335905" y="1754886"/>
                </a:lnTo>
                <a:lnTo>
                  <a:pt x="5332537" y="1761890"/>
                </a:lnTo>
                <a:lnTo>
                  <a:pt x="5329253" y="1761490"/>
                </a:lnTo>
                <a:lnTo>
                  <a:pt x="5324850" y="1756707"/>
                </a:lnTo>
                <a:lnTo>
                  <a:pt x="5318125" y="1750568"/>
                </a:lnTo>
                <a:lnTo>
                  <a:pt x="5307998" y="1759073"/>
                </a:lnTo>
                <a:lnTo>
                  <a:pt x="5294741" y="1756410"/>
                </a:lnTo>
                <a:lnTo>
                  <a:pt x="5280602" y="1750889"/>
                </a:lnTo>
                <a:lnTo>
                  <a:pt x="5267833" y="1750822"/>
                </a:lnTo>
                <a:lnTo>
                  <a:pt x="5255545" y="1741646"/>
                </a:lnTo>
                <a:lnTo>
                  <a:pt x="5242306" y="1732661"/>
                </a:lnTo>
                <a:lnTo>
                  <a:pt x="5236718" y="1729359"/>
                </a:lnTo>
                <a:lnTo>
                  <a:pt x="5236464" y="1729486"/>
                </a:lnTo>
                <a:lnTo>
                  <a:pt x="5234940" y="1729232"/>
                </a:lnTo>
                <a:lnTo>
                  <a:pt x="5232908" y="1728343"/>
                </a:lnTo>
                <a:lnTo>
                  <a:pt x="5230241" y="1726565"/>
                </a:lnTo>
                <a:lnTo>
                  <a:pt x="5226558" y="1723517"/>
                </a:lnTo>
                <a:lnTo>
                  <a:pt x="5161788" y="1724152"/>
                </a:lnTo>
                <a:lnTo>
                  <a:pt x="5138529" y="1720838"/>
                </a:lnTo>
                <a:lnTo>
                  <a:pt x="5117258" y="1720119"/>
                </a:lnTo>
                <a:lnTo>
                  <a:pt x="5097012" y="1717258"/>
                </a:lnTo>
                <a:lnTo>
                  <a:pt x="5076825" y="1707515"/>
                </a:lnTo>
                <a:lnTo>
                  <a:pt x="5054284" y="1702943"/>
                </a:lnTo>
                <a:lnTo>
                  <a:pt x="5032803" y="1699418"/>
                </a:lnTo>
                <a:lnTo>
                  <a:pt x="5012441" y="1695084"/>
                </a:lnTo>
                <a:lnTo>
                  <a:pt x="4993259" y="1688084"/>
                </a:lnTo>
                <a:lnTo>
                  <a:pt x="4984755" y="1689471"/>
                </a:lnTo>
                <a:lnTo>
                  <a:pt x="4976860" y="1688988"/>
                </a:lnTo>
                <a:lnTo>
                  <a:pt x="4969702" y="1685958"/>
                </a:lnTo>
                <a:lnTo>
                  <a:pt x="4963414" y="1679702"/>
                </a:lnTo>
                <a:lnTo>
                  <a:pt x="4944788" y="1678261"/>
                </a:lnTo>
                <a:lnTo>
                  <a:pt x="4931092" y="1678749"/>
                </a:lnTo>
                <a:lnTo>
                  <a:pt x="4919872" y="1677523"/>
                </a:lnTo>
                <a:lnTo>
                  <a:pt x="4908677" y="1670939"/>
                </a:lnTo>
                <a:lnTo>
                  <a:pt x="4881753" y="1670177"/>
                </a:lnTo>
                <a:lnTo>
                  <a:pt x="4878959" y="1672336"/>
                </a:lnTo>
                <a:lnTo>
                  <a:pt x="4874133" y="1672336"/>
                </a:lnTo>
                <a:lnTo>
                  <a:pt x="4861941" y="1668272"/>
                </a:lnTo>
                <a:lnTo>
                  <a:pt x="4857496" y="1665986"/>
                </a:lnTo>
                <a:lnTo>
                  <a:pt x="4854321" y="1664716"/>
                </a:lnTo>
                <a:lnTo>
                  <a:pt x="4852289" y="1664208"/>
                </a:lnTo>
                <a:lnTo>
                  <a:pt x="4850638" y="1664208"/>
                </a:lnTo>
                <a:lnTo>
                  <a:pt x="4850384" y="1664462"/>
                </a:lnTo>
                <a:lnTo>
                  <a:pt x="4844161" y="1662303"/>
                </a:lnTo>
                <a:lnTo>
                  <a:pt x="4828730" y="1655937"/>
                </a:lnTo>
                <a:lnTo>
                  <a:pt x="4814062" y="1649095"/>
                </a:lnTo>
                <a:lnTo>
                  <a:pt x="4802268" y="1651654"/>
                </a:lnTo>
                <a:lnTo>
                  <a:pt x="4787249" y="1648999"/>
                </a:lnTo>
                <a:lnTo>
                  <a:pt x="4774110" y="1649059"/>
                </a:lnTo>
                <a:lnTo>
                  <a:pt x="4767961" y="1659763"/>
                </a:lnTo>
                <a:lnTo>
                  <a:pt x="4759555" y="1654911"/>
                </a:lnTo>
                <a:lnTo>
                  <a:pt x="4753768" y="1650952"/>
                </a:lnTo>
                <a:lnTo>
                  <a:pt x="4750601" y="1651208"/>
                </a:lnTo>
                <a:lnTo>
                  <a:pt x="4750054" y="1659001"/>
                </a:lnTo>
                <a:lnTo>
                  <a:pt x="4739386" y="1660525"/>
                </a:lnTo>
                <a:lnTo>
                  <a:pt x="4659630" y="1624711"/>
                </a:lnTo>
                <a:lnTo>
                  <a:pt x="4639945" y="1606296"/>
                </a:lnTo>
                <a:lnTo>
                  <a:pt x="4607145" y="1605988"/>
                </a:lnTo>
                <a:lnTo>
                  <a:pt x="4576238" y="1597834"/>
                </a:lnTo>
                <a:lnTo>
                  <a:pt x="4545308" y="1586704"/>
                </a:lnTo>
                <a:lnTo>
                  <a:pt x="4512437" y="1577467"/>
                </a:lnTo>
                <a:lnTo>
                  <a:pt x="4466595" y="1559595"/>
                </a:lnTo>
                <a:lnTo>
                  <a:pt x="4412980" y="1536604"/>
                </a:lnTo>
                <a:lnTo>
                  <a:pt x="4365436" y="1514709"/>
                </a:lnTo>
                <a:lnTo>
                  <a:pt x="4337812" y="1500124"/>
                </a:lnTo>
                <a:lnTo>
                  <a:pt x="4318547" y="1495204"/>
                </a:lnTo>
                <a:lnTo>
                  <a:pt x="4291139" y="1492011"/>
                </a:lnTo>
                <a:lnTo>
                  <a:pt x="4267731" y="1492462"/>
                </a:lnTo>
                <a:lnTo>
                  <a:pt x="4260469" y="1498473"/>
                </a:lnTo>
                <a:lnTo>
                  <a:pt x="4231850" y="1481210"/>
                </a:lnTo>
                <a:lnTo>
                  <a:pt x="4206398" y="1474866"/>
                </a:lnTo>
                <a:lnTo>
                  <a:pt x="4179280" y="1470451"/>
                </a:lnTo>
                <a:lnTo>
                  <a:pt x="4145661" y="1458976"/>
                </a:lnTo>
                <a:lnTo>
                  <a:pt x="4044823" y="1433957"/>
                </a:lnTo>
                <a:lnTo>
                  <a:pt x="4033647" y="1431925"/>
                </a:lnTo>
                <a:lnTo>
                  <a:pt x="4029202" y="1436751"/>
                </a:lnTo>
                <a:lnTo>
                  <a:pt x="3991229" y="1432560"/>
                </a:lnTo>
                <a:lnTo>
                  <a:pt x="3976834" y="1424715"/>
                </a:lnTo>
                <a:lnTo>
                  <a:pt x="3958748" y="1421145"/>
                </a:lnTo>
                <a:lnTo>
                  <a:pt x="3938901" y="1418933"/>
                </a:lnTo>
                <a:lnTo>
                  <a:pt x="3919220" y="1415161"/>
                </a:lnTo>
                <a:lnTo>
                  <a:pt x="3908171" y="1408938"/>
                </a:lnTo>
                <a:lnTo>
                  <a:pt x="3834511" y="1396111"/>
                </a:lnTo>
                <a:lnTo>
                  <a:pt x="3784219" y="1383665"/>
                </a:lnTo>
                <a:lnTo>
                  <a:pt x="3773551" y="1377696"/>
                </a:lnTo>
                <a:lnTo>
                  <a:pt x="3760851" y="1381633"/>
                </a:lnTo>
                <a:lnTo>
                  <a:pt x="3757929" y="1384300"/>
                </a:lnTo>
                <a:lnTo>
                  <a:pt x="3757041" y="1385951"/>
                </a:lnTo>
                <a:lnTo>
                  <a:pt x="3717036" y="1374775"/>
                </a:lnTo>
                <a:lnTo>
                  <a:pt x="3712210" y="1374267"/>
                </a:lnTo>
                <a:lnTo>
                  <a:pt x="3678682" y="1373632"/>
                </a:lnTo>
                <a:lnTo>
                  <a:pt x="3628644" y="1377442"/>
                </a:lnTo>
                <a:lnTo>
                  <a:pt x="3616311" y="1382777"/>
                </a:lnTo>
                <a:lnTo>
                  <a:pt x="3603894" y="1389554"/>
                </a:lnTo>
                <a:lnTo>
                  <a:pt x="3590835" y="1393354"/>
                </a:lnTo>
                <a:lnTo>
                  <a:pt x="3576574" y="1389761"/>
                </a:lnTo>
                <a:lnTo>
                  <a:pt x="3574480" y="1394152"/>
                </a:lnTo>
                <a:lnTo>
                  <a:pt x="3554339" y="1391171"/>
                </a:lnTo>
                <a:lnTo>
                  <a:pt x="3546602" y="1394206"/>
                </a:lnTo>
                <a:lnTo>
                  <a:pt x="3543046" y="1402207"/>
                </a:lnTo>
                <a:lnTo>
                  <a:pt x="3533648" y="1398905"/>
                </a:lnTo>
                <a:lnTo>
                  <a:pt x="3525647" y="1400175"/>
                </a:lnTo>
                <a:lnTo>
                  <a:pt x="3515254" y="1404008"/>
                </a:lnTo>
                <a:lnTo>
                  <a:pt x="3498516" y="1405032"/>
                </a:lnTo>
                <a:lnTo>
                  <a:pt x="3480802" y="1403818"/>
                </a:lnTo>
                <a:lnTo>
                  <a:pt x="3467480" y="1400937"/>
                </a:lnTo>
                <a:lnTo>
                  <a:pt x="3441620" y="1394525"/>
                </a:lnTo>
                <a:lnTo>
                  <a:pt x="3415855" y="1396984"/>
                </a:lnTo>
                <a:lnTo>
                  <a:pt x="3391328" y="1400276"/>
                </a:lnTo>
                <a:lnTo>
                  <a:pt x="3369183" y="1396365"/>
                </a:lnTo>
                <a:lnTo>
                  <a:pt x="3355030" y="1397119"/>
                </a:lnTo>
                <a:lnTo>
                  <a:pt x="3345211" y="1398682"/>
                </a:lnTo>
                <a:lnTo>
                  <a:pt x="3338393" y="1400579"/>
                </a:lnTo>
                <a:lnTo>
                  <a:pt x="3333241" y="1402334"/>
                </a:lnTo>
                <a:lnTo>
                  <a:pt x="3331337" y="1408176"/>
                </a:lnTo>
                <a:lnTo>
                  <a:pt x="3320415" y="1409192"/>
                </a:lnTo>
                <a:lnTo>
                  <a:pt x="3308477" y="1415796"/>
                </a:lnTo>
                <a:lnTo>
                  <a:pt x="3303270" y="1417447"/>
                </a:lnTo>
                <a:lnTo>
                  <a:pt x="3242437" y="1403350"/>
                </a:lnTo>
                <a:lnTo>
                  <a:pt x="3224149" y="1394587"/>
                </a:lnTo>
                <a:lnTo>
                  <a:pt x="3214624" y="1385316"/>
                </a:lnTo>
                <a:lnTo>
                  <a:pt x="3145409" y="1350391"/>
                </a:lnTo>
                <a:lnTo>
                  <a:pt x="3098800" y="1323086"/>
                </a:lnTo>
                <a:lnTo>
                  <a:pt x="3089529" y="1314069"/>
                </a:lnTo>
                <a:lnTo>
                  <a:pt x="3076448" y="1314069"/>
                </a:lnTo>
                <a:lnTo>
                  <a:pt x="3074670" y="1314831"/>
                </a:lnTo>
                <a:lnTo>
                  <a:pt x="3073146" y="1315847"/>
                </a:lnTo>
                <a:lnTo>
                  <a:pt x="3071876" y="1316990"/>
                </a:lnTo>
                <a:lnTo>
                  <a:pt x="3035173" y="1294130"/>
                </a:lnTo>
                <a:lnTo>
                  <a:pt x="3030474" y="1292098"/>
                </a:lnTo>
                <a:lnTo>
                  <a:pt x="2997962" y="1281303"/>
                </a:lnTo>
                <a:lnTo>
                  <a:pt x="2895600" y="1265809"/>
                </a:lnTo>
                <a:lnTo>
                  <a:pt x="2892718" y="1269432"/>
                </a:lnTo>
                <a:lnTo>
                  <a:pt x="2873668" y="1260486"/>
                </a:lnTo>
                <a:lnTo>
                  <a:pt x="2865501" y="1261110"/>
                </a:lnTo>
                <a:lnTo>
                  <a:pt x="2861183" y="1263975"/>
                </a:lnTo>
                <a:lnTo>
                  <a:pt x="2855912" y="1263745"/>
                </a:lnTo>
                <a:lnTo>
                  <a:pt x="2844038" y="1260475"/>
                </a:lnTo>
                <a:lnTo>
                  <a:pt x="2833223" y="1261032"/>
                </a:lnTo>
                <a:lnTo>
                  <a:pt x="2816764" y="1256934"/>
                </a:lnTo>
                <a:lnTo>
                  <a:pt x="2799782" y="1250384"/>
                </a:lnTo>
                <a:lnTo>
                  <a:pt x="2787396" y="1243584"/>
                </a:lnTo>
                <a:lnTo>
                  <a:pt x="2763428" y="1229457"/>
                </a:lnTo>
                <a:lnTo>
                  <a:pt x="2737866" y="1224010"/>
                </a:lnTo>
                <a:lnTo>
                  <a:pt x="2713351" y="1219777"/>
                </a:lnTo>
                <a:lnTo>
                  <a:pt x="2692527" y="1209294"/>
                </a:lnTo>
                <a:lnTo>
                  <a:pt x="2678586" y="1205694"/>
                </a:lnTo>
                <a:lnTo>
                  <a:pt x="2668730" y="1204214"/>
                </a:lnTo>
                <a:lnTo>
                  <a:pt x="2661755" y="1203971"/>
                </a:lnTo>
                <a:lnTo>
                  <a:pt x="2656459" y="1204087"/>
                </a:lnTo>
                <a:lnTo>
                  <a:pt x="2653538" y="1209167"/>
                </a:lnTo>
                <a:lnTo>
                  <a:pt x="2642743" y="1206881"/>
                </a:lnTo>
                <a:lnTo>
                  <a:pt x="2629789" y="1209548"/>
                </a:lnTo>
                <a:lnTo>
                  <a:pt x="2624455" y="1209675"/>
                </a:lnTo>
                <a:lnTo>
                  <a:pt x="2616501" y="1197209"/>
                </a:lnTo>
                <a:lnTo>
                  <a:pt x="2601690" y="1194816"/>
                </a:lnTo>
                <a:lnTo>
                  <a:pt x="2588736" y="1193565"/>
                </a:lnTo>
                <a:lnTo>
                  <a:pt x="2586355" y="1184529"/>
                </a:lnTo>
                <a:lnTo>
                  <a:pt x="2563693" y="1175815"/>
                </a:lnTo>
                <a:lnTo>
                  <a:pt x="2540698" y="1162256"/>
                </a:lnTo>
                <a:lnTo>
                  <a:pt x="2517989" y="1152721"/>
                </a:lnTo>
                <a:lnTo>
                  <a:pt x="2496185" y="1156081"/>
                </a:lnTo>
                <a:lnTo>
                  <a:pt x="2464050" y="1147633"/>
                </a:lnTo>
                <a:lnTo>
                  <a:pt x="2432367" y="1139936"/>
                </a:lnTo>
                <a:lnTo>
                  <a:pt x="2400208" y="1131738"/>
                </a:lnTo>
                <a:lnTo>
                  <a:pt x="2366645" y="1121791"/>
                </a:lnTo>
                <a:lnTo>
                  <a:pt x="2339683" y="1111194"/>
                </a:lnTo>
                <a:lnTo>
                  <a:pt x="2312590" y="1105884"/>
                </a:lnTo>
                <a:lnTo>
                  <a:pt x="2287474" y="1100145"/>
                </a:lnTo>
                <a:lnTo>
                  <a:pt x="2266442" y="1088263"/>
                </a:lnTo>
                <a:lnTo>
                  <a:pt x="2233618" y="1081845"/>
                </a:lnTo>
                <a:lnTo>
                  <a:pt x="2200259" y="1069879"/>
                </a:lnTo>
                <a:lnTo>
                  <a:pt x="2169161" y="1052722"/>
                </a:lnTo>
                <a:lnTo>
                  <a:pt x="2143125" y="1030732"/>
                </a:lnTo>
                <a:lnTo>
                  <a:pt x="2115730" y="1022099"/>
                </a:lnTo>
                <a:lnTo>
                  <a:pt x="2095992" y="1013777"/>
                </a:lnTo>
                <a:lnTo>
                  <a:pt x="2076991" y="1008693"/>
                </a:lnTo>
                <a:lnTo>
                  <a:pt x="2051812" y="1009777"/>
                </a:lnTo>
                <a:lnTo>
                  <a:pt x="2048891" y="1005205"/>
                </a:lnTo>
                <a:lnTo>
                  <a:pt x="2045335" y="1001268"/>
                </a:lnTo>
                <a:lnTo>
                  <a:pt x="2041398" y="997966"/>
                </a:lnTo>
                <a:lnTo>
                  <a:pt x="2029206" y="989330"/>
                </a:lnTo>
                <a:lnTo>
                  <a:pt x="2027555" y="989711"/>
                </a:lnTo>
                <a:lnTo>
                  <a:pt x="1999995" y="975233"/>
                </a:lnTo>
                <a:lnTo>
                  <a:pt x="1947037" y="949071"/>
                </a:lnTo>
                <a:lnTo>
                  <a:pt x="1946529" y="949960"/>
                </a:lnTo>
                <a:lnTo>
                  <a:pt x="1944624" y="951611"/>
                </a:lnTo>
                <a:lnTo>
                  <a:pt x="1941957" y="952246"/>
                </a:lnTo>
                <a:lnTo>
                  <a:pt x="1937639" y="950722"/>
                </a:lnTo>
                <a:lnTo>
                  <a:pt x="1938930" y="959080"/>
                </a:lnTo>
                <a:lnTo>
                  <a:pt x="1936067" y="959294"/>
                </a:lnTo>
                <a:lnTo>
                  <a:pt x="1929798" y="954936"/>
                </a:lnTo>
                <a:lnTo>
                  <a:pt x="1920875" y="949579"/>
                </a:lnTo>
                <a:lnTo>
                  <a:pt x="1917584" y="961050"/>
                </a:lnTo>
                <a:lnTo>
                  <a:pt x="1905412" y="960866"/>
                </a:lnTo>
                <a:lnTo>
                  <a:pt x="1890906" y="957705"/>
                </a:lnTo>
                <a:lnTo>
                  <a:pt x="1880616" y="960247"/>
                </a:lnTo>
                <a:lnTo>
                  <a:pt x="1865423" y="952627"/>
                </a:lnTo>
                <a:lnTo>
                  <a:pt x="1849755" y="945388"/>
                </a:lnTo>
                <a:lnTo>
                  <a:pt x="1843405" y="942975"/>
                </a:lnTo>
                <a:lnTo>
                  <a:pt x="1843277" y="943229"/>
                </a:lnTo>
                <a:lnTo>
                  <a:pt x="1841754" y="943229"/>
                </a:lnTo>
                <a:lnTo>
                  <a:pt x="1839722" y="942594"/>
                </a:lnTo>
                <a:lnTo>
                  <a:pt x="1819656" y="933958"/>
                </a:lnTo>
                <a:lnTo>
                  <a:pt x="1815211" y="933958"/>
                </a:lnTo>
                <a:lnTo>
                  <a:pt x="1771457" y="931338"/>
                </a:lnTo>
                <a:lnTo>
                  <a:pt x="1705610" y="914908"/>
                </a:lnTo>
                <a:lnTo>
                  <a:pt x="1686258" y="907002"/>
                </a:lnTo>
                <a:lnTo>
                  <a:pt x="1666430" y="901954"/>
                </a:lnTo>
                <a:lnTo>
                  <a:pt x="1645745" y="897763"/>
                </a:lnTo>
                <a:lnTo>
                  <a:pt x="1623822" y="892429"/>
                </a:lnTo>
                <a:lnTo>
                  <a:pt x="1602815" y="881497"/>
                </a:lnTo>
                <a:lnTo>
                  <a:pt x="1583404" y="878030"/>
                </a:lnTo>
                <a:lnTo>
                  <a:pt x="1563564" y="876873"/>
                </a:lnTo>
                <a:lnTo>
                  <a:pt x="1541272" y="872871"/>
                </a:lnTo>
                <a:lnTo>
                  <a:pt x="1526926" y="862363"/>
                </a:lnTo>
                <a:lnTo>
                  <a:pt x="1517189" y="866060"/>
                </a:lnTo>
                <a:lnTo>
                  <a:pt x="1508571" y="875067"/>
                </a:lnTo>
                <a:lnTo>
                  <a:pt x="1497584" y="880491"/>
                </a:lnTo>
                <a:lnTo>
                  <a:pt x="1492885" y="879348"/>
                </a:lnTo>
                <a:lnTo>
                  <a:pt x="1481455" y="872490"/>
                </a:lnTo>
                <a:lnTo>
                  <a:pt x="1477391" y="869188"/>
                </a:lnTo>
                <a:lnTo>
                  <a:pt x="1474470" y="867156"/>
                </a:lnTo>
                <a:lnTo>
                  <a:pt x="1472438" y="866140"/>
                </a:lnTo>
                <a:lnTo>
                  <a:pt x="1470914" y="865759"/>
                </a:lnTo>
                <a:lnTo>
                  <a:pt x="1470660" y="865886"/>
                </a:lnTo>
                <a:lnTo>
                  <a:pt x="1436878" y="842137"/>
                </a:lnTo>
                <a:lnTo>
                  <a:pt x="1425045" y="841843"/>
                </a:lnTo>
                <a:lnTo>
                  <a:pt x="1410700" y="835596"/>
                </a:lnTo>
                <a:lnTo>
                  <a:pt x="1397855" y="832492"/>
                </a:lnTo>
                <a:lnTo>
                  <a:pt x="1390523" y="841629"/>
                </a:lnTo>
                <a:lnTo>
                  <a:pt x="1382855" y="834816"/>
                </a:lnTo>
                <a:lnTo>
                  <a:pt x="1377664" y="829516"/>
                </a:lnTo>
                <a:lnTo>
                  <a:pt x="1374521" y="829002"/>
                </a:lnTo>
                <a:lnTo>
                  <a:pt x="1372997" y="836549"/>
                </a:lnTo>
                <a:lnTo>
                  <a:pt x="1368933" y="834136"/>
                </a:lnTo>
                <a:lnTo>
                  <a:pt x="1365885" y="834009"/>
                </a:lnTo>
                <a:lnTo>
                  <a:pt x="1363345" y="835025"/>
                </a:lnTo>
                <a:lnTo>
                  <a:pt x="1335786" y="816229"/>
                </a:lnTo>
                <a:lnTo>
                  <a:pt x="1331595" y="815340"/>
                </a:lnTo>
                <a:lnTo>
                  <a:pt x="1314958" y="800354"/>
                </a:lnTo>
                <a:lnTo>
                  <a:pt x="1290574" y="781177"/>
                </a:lnTo>
                <a:lnTo>
                  <a:pt x="1288669" y="781177"/>
                </a:lnTo>
                <a:lnTo>
                  <a:pt x="1278636" y="770890"/>
                </a:lnTo>
                <a:lnTo>
                  <a:pt x="1269523" y="765307"/>
                </a:lnTo>
                <a:lnTo>
                  <a:pt x="1235430" y="747619"/>
                </a:lnTo>
                <a:lnTo>
                  <a:pt x="1227175" y="741680"/>
                </a:lnTo>
                <a:lnTo>
                  <a:pt x="1202040" y="736159"/>
                </a:lnTo>
                <a:lnTo>
                  <a:pt x="1188070" y="726376"/>
                </a:lnTo>
                <a:lnTo>
                  <a:pt x="1174431" y="713640"/>
                </a:lnTo>
                <a:lnTo>
                  <a:pt x="1150289" y="699262"/>
                </a:lnTo>
                <a:lnTo>
                  <a:pt x="1109348" y="685244"/>
                </a:lnTo>
                <a:lnTo>
                  <a:pt x="1056843" y="656463"/>
                </a:lnTo>
                <a:lnTo>
                  <a:pt x="1014468" y="623331"/>
                </a:lnTo>
                <a:lnTo>
                  <a:pt x="991751" y="605438"/>
                </a:lnTo>
                <a:lnTo>
                  <a:pt x="963815" y="589153"/>
                </a:lnTo>
                <a:lnTo>
                  <a:pt x="930017" y="560885"/>
                </a:lnTo>
                <a:lnTo>
                  <a:pt x="888498" y="538845"/>
                </a:lnTo>
                <a:lnTo>
                  <a:pt x="845122" y="518304"/>
                </a:lnTo>
                <a:lnTo>
                  <a:pt x="805751" y="494538"/>
                </a:lnTo>
                <a:lnTo>
                  <a:pt x="791036" y="496899"/>
                </a:lnTo>
                <a:lnTo>
                  <a:pt x="784237" y="495808"/>
                </a:lnTo>
                <a:lnTo>
                  <a:pt x="780962" y="492144"/>
                </a:lnTo>
                <a:lnTo>
                  <a:pt x="776757" y="486791"/>
                </a:lnTo>
                <a:lnTo>
                  <a:pt x="703922" y="472948"/>
                </a:lnTo>
                <a:lnTo>
                  <a:pt x="698576" y="475869"/>
                </a:lnTo>
                <a:lnTo>
                  <a:pt x="692607" y="477393"/>
                </a:lnTo>
                <a:lnTo>
                  <a:pt x="685507" y="475488"/>
                </a:lnTo>
                <a:lnTo>
                  <a:pt x="667539" y="468123"/>
                </a:lnTo>
                <a:lnTo>
                  <a:pt x="646128" y="452294"/>
                </a:lnTo>
                <a:lnTo>
                  <a:pt x="623407" y="433964"/>
                </a:lnTo>
                <a:lnTo>
                  <a:pt x="601510" y="419100"/>
                </a:lnTo>
                <a:lnTo>
                  <a:pt x="557961" y="405669"/>
                </a:lnTo>
                <a:lnTo>
                  <a:pt x="519252" y="386334"/>
                </a:lnTo>
                <a:lnTo>
                  <a:pt x="463232" y="333883"/>
                </a:lnTo>
                <a:lnTo>
                  <a:pt x="453651" y="328511"/>
                </a:lnTo>
                <a:lnTo>
                  <a:pt x="442593" y="331676"/>
                </a:lnTo>
                <a:lnTo>
                  <a:pt x="430523" y="330579"/>
                </a:lnTo>
                <a:lnTo>
                  <a:pt x="417906" y="312420"/>
                </a:lnTo>
                <a:lnTo>
                  <a:pt x="376275" y="233299"/>
                </a:lnTo>
                <a:lnTo>
                  <a:pt x="327710" y="184150"/>
                </a:lnTo>
                <a:lnTo>
                  <a:pt x="261061" y="187198"/>
                </a:lnTo>
                <a:lnTo>
                  <a:pt x="255163" y="189309"/>
                </a:lnTo>
                <a:lnTo>
                  <a:pt x="245437" y="195897"/>
                </a:lnTo>
                <a:lnTo>
                  <a:pt x="235000" y="202199"/>
                </a:lnTo>
                <a:lnTo>
                  <a:pt x="226974" y="203454"/>
                </a:lnTo>
                <a:lnTo>
                  <a:pt x="172339" y="145542"/>
                </a:lnTo>
                <a:lnTo>
                  <a:pt x="151820" y="123053"/>
                </a:lnTo>
                <a:lnTo>
                  <a:pt x="115322" y="95837"/>
                </a:lnTo>
                <a:lnTo>
                  <a:pt x="80518" y="67978"/>
                </a:lnTo>
                <a:lnTo>
                  <a:pt x="65079" y="43561"/>
                </a:lnTo>
                <a:lnTo>
                  <a:pt x="54464" y="46005"/>
                </a:lnTo>
                <a:lnTo>
                  <a:pt x="42355" y="34829"/>
                </a:lnTo>
                <a:lnTo>
                  <a:pt x="27959" y="17986"/>
                </a:lnTo>
                <a:lnTo>
                  <a:pt x="10479" y="342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5667" y="2229738"/>
            <a:ext cx="4317365" cy="176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252525"/>
                </a:solidFill>
              </a:rPr>
              <a:t>History</a:t>
            </a:r>
            <a:r>
              <a:rPr sz="3800" spc="-45" dirty="0">
                <a:solidFill>
                  <a:srgbClr val="252525"/>
                </a:solidFill>
              </a:rPr>
              <a:t> </a:t>
            </a:r>
            <a:r>
              <a:rPr sz="3800" dirty="0">
                <a:solidFill>
                  <a:srgbClr val="252525"/>
                </a:solidFill>
              </a:rPr>
              <a:t>of</a:t>
            </a:r>
            <a:r>
              <a:rPr sz="3800" spc="-25" dirty="0">
                <a:solidFill>
                  <a:srgbClr val="252525"/>
                </a:solidFill>
              </a:rPr>
              <a:t> </a:t>
            </a:r>
            <a:r>
              <a:rPr sz="3800" dirty="0">
                <a:solidFill>
                  <a:srgbClr val="252525"/>
                </a:solidFill>
              </a:rPr>
              <a:t>the</a:t>
            </a:r>
            <a:r>
              <a:rPr sz="3800" spc="-25" dirty="0">
                <a:solidFill>
                  <a:srgbClr val="252525"/>
                </a:solidFill>
              </a:rPr>
              <a:t> </a:t>
            </a:r>
            <a:r>
              <a:rPr sz="3800" spc="-10" dirty="0">
                <a:solidFill>
                  <a:srgbClr val="252525"/>
                </a:solidFill>
              </a:rPr>
              <a:t>Texas </a:t>
            </a:r>
            <a:r>
              <a:rPr sz="3800" dirty="0">
                <a:solidFill>
                  <a:srgbClr val="252525"/>
                </a:solidFill>
              </a:rPr>
              <a:t>Occupational</a:t>
            </a:r>
            <a:r>
              <a:rPr sz="3800" spc="-30" dirty="0">
                <a:solidFill>
                  <a:srgbClr val="252525"/>
                </a:solidFill>
              </a:rPr>
              <a:t> </a:t>
            </a:r>
            <a:r>
              <a:rPr sz="3800" spc="-10" dirty="0">
                <a:solidFill>
                  <a:srgbClr val="252525"/>
                </a:solidFill>
              </a:rPr>
              <a:t>Therapy </a:t>
            </a:r>
            <a:r>
              <a:rPr sz="3800" dirty="0">
                <a:solidFill>
                  <a:srgbClr val="252525"/>
                </a:solidFill>
              </a:rPr>
              <a:t>Association</a:t>
            </a:r>
            <a:r>
              <a:rPr sz="3800" spc="-65" dirty="0">
                <a:solidFill>
                  <a:srgbClr val="252525"/>
                </a:solidFill>
              </a:rPr>
              <a:t> </a:t>
            </a:r>
            <a:r>
              <a:rPr sz="3800" spc="-10" dirty="0">
                <a:solidFill>
                  <a:srgbClr val="252525"/>
                </a:solidFill>
              </a:rPr>
              <a:t>(TOTA)</a:t>
            </a:r>
            <a:endParaRPr sz="3800" dirty="0"/>
          </a:p>
        </p:txBody>
      </p:sp>
      <p:sp>
        <p:nvSpPr>
          <p:cNvPr id="4" name="object 4"/>
          <p:cNvSpPr txBox="1"/>
          <p:nvPr/>
        </p:nvSpPr>
        <p:spPr>
          <a:xfrm>
            <a:off x="748385" y="5214873"/>
            <a:ext cx="312991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9120">
              <a:lnSpc>
                <a:spcPct val="120000"/>
              </a:lnSpc>
              <a:spcBef>
                <a:spcPts val="100"/>
              </a:spcBef>
            </a:pP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Esther</a:t>
            </a:r>
            <a:r>
              <a:rPr sz="16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Calibri"/>
                <a:cs typeface="Calibri"/>
              </a:rPr>
              <a:t>Bell </a:t>
            </a: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Kathlyn</a:t>
            </a:r>
            <a:r>
              <a:rPr sz="16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L.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Calibri"/>
                <a:cs typeface="Calibri"/>
              </a:rPr>
              <a:t>Reed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6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contributions</a:t>
            </a:r>
            <a:r>
              <a:rPr sz="16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6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Mary</a:t>
            </a:r>
            <a:r>
              <a:rPr sz="16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Hennigan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7759" y="761"/>
            <a:ext cx="5476240" cy="918210"/>
          </a:xfrm>
          <a:custGeom>
            <a:avLst/>
            <a:gdLst/>
            <a:ahLst/>
            <a:cxnLst/>
            <a:rect l="l" t="t" r="r" b="b"/>
            <a:pathLst>
              <a:path w="5476240" h="918210">
                <a:moveTo>
                  <a:pt x="5476240" y="873759"/>
                </a:moveTo>
                <a:lnTo>
                  <a:pt x="5360543" y="873759"/>
                </a:lnTo>
                <a:lnTo>
                  <a:pt x="5376100" y="875029"/>
                </a:lnTo>
                <a:lnTo>
                  <a:pt x="5392039" y="877569"/>
                </a:lnTo>
                <a:lnTo>
                  <a:pt x="5408263" y="882649"/>
                </a:lnTo>
                <a:lnTo>
                  <a:pt x="5424678" y="888999"/>
                </a:lnTo>
                <a:lnTo>
                  <a:pt x="5476240" y="918209"/>
                </a:lnTo>
                <a:lnTo>
                  <a:pt x="5476240" y="873759"/>
                </a:lnTo>
                <a:close/>
              </a:path>
              <a:path w="5476240" h="918210">
                <a:moveTo>
                  <a:pt x="5476240" y="840739"/>
                </a:moveTo>
                <a:lnTo>
                  <a:pt x="5260546" y="840739"/>
                </a:lnTo>
                <a:lnTo>
                  <a:pt x="5282850" y="848359"/>
                </a:lnTo>
                <a:lnTo>
                  <a:pt x="5307488" y="859789"/>
                </a:lnTo>
                <a:lnTo>
                  <a:pt x="5332984" y="866139"/>
                </a:lnTo>
                <a:lnTo>
                  <a:pt x="5337861" y="875029"/>
                </a:lnTo>
                <a:lnTo>
                  <a:pt x="5343810" y="878839"/>
                </a:lnTo>
                <a:lnTo>
                  <a:pt x="5351236" y="878839"/>
                </a:lnTo>
                <a:lnTo>
                  <a:pt x="5360543" y="873759"/>
                </a:lnTo>
                <a:lnTo>
                  <a:pt x="5476240" y="873759"/>
                </a:lnTo>
                <a:lnTo>
                  <a:pt x="5476240" y="840739"/>
                </a:lnTo>
                <a:close/>
              </a:path>
              <a:path w="5476240" h="918210">
                <a:moveTo>
                  <a:pt x="5476240" y="834389"/>
                </a:moveTo>
                <a:lnTo>
                  <a:pt x="5234056" y="834389"/>
                </a:lnTo>
                <a:lnTo>
                  <a:pt x="5242051" y="848359"/>
                </a:lnTo>
                <a:lnTo>
                  <a:pt x="5260546" y="840739"/>
                </a:lnTo>
                <a:lnTo>
                  <a:pt x="5476240" y="840739"/>
                </a:lnTo>
                <a:lnTo>
                  <a:pt x="5476240" y="834389"/>
                </a:lnTo>
                <a:close/>
              </a:path>
              <a:path w="5476240" h="918210">
                <a:moveTo>
                  <a:pt x="5476240" y="659129"/>
                </a:moveTo>
                <a:lnTo>
                  <a:pt x="4398391" y="659129"/>
                </a:lnTo>
                <a:lnTo>
                  <a:pt x="4425626" y="661669"/>
                </a:lnTo>
                <a:lnTo>
                  <a:pt x="4452254" y="668019"/>
                </a:lnTo>
                <a:lnTo>
                  <a:pt x="4477954" y="676909"/>
                </a:lnTo>
                <a:lnTo>
                  <a:pt x="4502404" y="689609"/>
                </a:lnTo>
                <a:lnTo>
                  <a:pt x="4547401" y="695959"/>
                </a:lnTo>
                <a:lnTo>
                  <a:pt x="4697348" y="713739"/>
                </a:lnTo>
                <a:lnTo>
                  <a:pt x="4707731" y="716279"/>
                </a:lnTo>
                <a:lnTo>
                  <a:pt x="4736068" y="718819"/>
                </a:lnTo>
                <a:lnTo>
                  <a:pt x="4750308" y="725169"/>
                </a:lnTo>
                <a:lnTo>
                  <a:pt x="4789701" y="732789"/>
                </a:lnTo>
                <a:lnTo>
                  <a:pt x="4835715" y="742949"/>
                </a:lnTo>
                <a:lnTo>
                  <a:pt x="4881538" y="751839"/>
                </a:lnTo>
                <a:lnTo>
                  <a:pt x="4920361" y="756919"/>
                </a:lnTo>
                <a:lnTo>
                  <a:pt x="4949656" y="761999"/>
                </a:lnTo>
                <a:lnTo>
                  <a:pt x="4962794" y="765809"/>
                </a:lnTo>
                <a:lnTo>
                  <a:pt x="4973671" y="769619"/>
                </a:lnTo>
                <a:lnTo>
                  <a:pt x="4996180" y="775969"/>
                </a:lnTo>
                <a:lnTo>
                  <a:pt x="5031656" y="792479"/>
                </a:lnTo>
                <a:lnTo>
                  <a:pt x="5078920" y="807719"/>
                </a:lnTo>
                <a:lnTo>
                  <a:pt x="5130661" y="821689"/>
                </a:lnTo>
                <a:lnTo>
                  <a:pt x="5179568" y="833119"/>
                </a:lnTo>
                <a:lnTo>
                  <a:pt x="5193492" y="844549"/>
                </a:lnTo>
                <a:lnTo>
                  <a:pt x="5214762" y="839469"/>
                </a:lnTo>
                <a:lnTo>
                  <a:pt x="5234056" y="834389"/>
                </a:lnTo>
                <a:lnTo>
                  <a:pt x="5476240" y="834389"/>
                </a:lnTo>
                <a:lnTo>
                  <a:pt x="5476240" y="659129"/>
                </a:lnTo>
                <a:close/>
              </a:path>
              <a:path w="5476240" h="918210">
                <a:moveTo>
                  <a:pt x="3977568" y="739139"/>
                </a:moveTo>
                <a:lnTo>
                  <a:pt x="3668141" y="739139"/>
                </a:lnTo>
                <a:lnTo>
                  <a:pt x="3681303" y="740409"/>
                </a:lnTo>
                <a:lnTo>
                  <a:pt x="3688476" y="744219"/>
                </a:lnTo>
                <a:lnTo>
                  <a:pt x="3696055" y="749299"/>
                </a:lnTo>
                <a:lnTo>
                  <a:pt x="3710432" y="754379"/>
                </a:lnTo>
                <a:lnTo>
                  <a:pt x="3728638" y="761999"/>
                </a:lnTo>
                <a:lnTo>
                  <a:pt x="3739213" y="774699"/>
                </a:lnTo>
                <a:lnTo>
                  <a:pt x="3749240" y="775969"/>
                </a:lnTo>
                <a:lnTo>
                  <a:pt x="3765804" y="751839"/>
                </a:lnTo>
                <a:lnTo>
                  <a:pt x="3805648" y="751839"/>
                </a:lnTo>
                <a:lnTo>
                  <a:pt x="3825366" y="746759"/>
                </a:lnTo>
                <a:lnTo>
                  <a:pt x="3873882" y="746759"/>
                </a:lnTo>
                <a:lnTo>
                  <a:pt x="3875913" y="745489"/>
                </a:lnTo>
                <a:lnTo>
                  <a:pt x="3931594" y="745489"/>
                </a:lnTo>
                <a:lnTo>
                  <a:pt x="3942778" y="744219"/>
                </a:lnTo>
                <a:lnTo>
                  <a:pt x="3977568" y="739139"/>
                </a:lnTo>
                <a:close/>
              </a:path>
              <a:path w="5476240" h="918210">
                <a:moveTo>
                  <a:pt x="3629279" y="731519"/>
                </a:moveTo>
                <a:lnTo>
                  <a:pt x="3408553" y="731519"/>
                </a:lnTo>
                <a:lnTo>
                  <a:pt x="3442309" y="735329"/>
                </a:lnTo>
                <a:lnTo>
                  <a:pt x="3486959" y="739139"/>
                </a:lnTo>
                <a:lnTo>
                  <a:pt x="3531300" y="748029"/>
                </a:lnTo>
                <a:lnTo>
                  <a:pt x="3564128" y="767079"/>
                </a:lnTo>
                <a:lnTo>
                  <a:pt x="3572091" y="755649"/>
                </a:lnTo>
                <a:lnTo>
                  <a:pt x="3592591" y="753109"/>
                </a:lnTo>
                <a:lnTo>
                  <a:pt x="3611401" y="750569"/>
                </a:lnTo>
                <a:lnTo>
                  <a:pt x="3614292" y="736599"/>
                </a:lnTo>
                <a:lnTo>
                  <a:pt x="3629279" y="731519"/>
                </a:lnTo>
                <a:close/>
              </a:path>
              <a:path w="5476240" h="918210">
                <a:moveTo>
                  <a:pt x="3805648" y="751839"/>
                </a:moveTo>
                <a:lnTo>
                  <a:pt x="3765804" y="751839"/>
                </a:lnTo>
                <a:lnTo>
                  <a:pt x="3782236" y="759459"/>
                </a:lnTo>
                <a:lnTo>
                  <a:pt x="3790108" y="759459"/>
                </a:lnTo>
                <a:lnTo>
                  <a:pt x="3800719" y="753109"/>
                </a:lnTo>
                <a:lnTo>
                  <a:pt x="3805648" y="751839"/>
                </a:lnTo>
                <a:close/>
              </a:path>
              <a:path w="5476240" h="918210">
                <a:moveTo>
                  <a:pt x="3873882" y="746759"/>
                </a:moveTo>
                <a:lnTo>
                  <a:pt x="3825366" y="746759"/>
                </a:lnTo>
                <a:lnTo>
                  <a:pt x="3838694" y="755649"/>
                </a:lnTo>
                <a:lnTo>
                  <a:pt x="3851402" y="756919"/>
                </a:lnTo>
                <a:lnTo>
                  <a:pt x="3863728" y="753109"/>
                </a:lnTo>
                <a:lnTo>
                  <a:pt x="3873882" y="746759"/>
                </a:lnTo>
                <a:close/>
              </a:path>
              <a:path w="5476240" h="918210">
                <a:moveTo>
                  <a:pt x="3931594" y="745489"/>
                </a:moveTo>
                <a:lnTo>
                  <a:pt x="3875913" y="745489"/>
                </a:lnTo>
                <a:lnTo>
                  <a:pt x="3909226" y="748029"/>
                </a:lnTo>
                <a:lnTo>
                  <a:pt x="3931594" y="745489"/>
                </a:lnTo>
                <a:close/>
              </a:path>
              <a:path w="5476240" h="918210">
                <a:moveTo>
                  <a:pt x="4021785" y="731519"/>
                </a:moveTo>
                <a:lnTo>
                  <a:pt x="3629279" y="731519"/>
                </a:lnTo>
                <a:lnTo>
                  <a:pt x="3641312" y="736599"/>
                </a:lnTo>
                <a:lnTo>
                  <a:pt x="3653297" y="742949"/>
                </a:lnTo>
                <a:lnTo>
                  <a:pt x="3668141" y="739139"/>
                </a:lnTo>
                <a:lnTo>
                  <a:pt x="3977568" y="739139"/>
                </a:lnTo>
                <a:lnTo>
                  <a:pt x="4014596" y="734059"/>
                </a:lnTo>
                <a:lnTo>
                  <a:pt x="4021785" y="731519"/>
                </a:lnTo>
                <a:close/>
              </a:path>
              <a:path w="5476240" h="918210">
                <a:moveTo>
                  <a:pt x="4100913" y="681989"/>
                </a:moveTo>
                <a:lnTo>
                  <a:pt x="3152854" y="681989"/>
                </a:lnTo>
                <a:lnTo>
                  <a:pt x="3163062" y="689609"/>
                </a:lnTo>
                <a:lnTo>
                  <a:pt x="3208027" y="701039"/>
                </a:lnTo>
                <a:lnTo>
                  <a:pt x="3248889" y="715009"/>
                </a:lnTo>
                <a:lnTo>
                  <a:pt x="3291818" y="728979"/>
                </a:lnTo>
                <a:lnTo>
                  <a:pt x="3342983" y="735329"/>
                </a:lnTo>
                <a:lnTo>
                  <a:pt x="3408553" y="731519"/>
                </a:lnTo>
                <a:lnTo>
                  <a:pt x="4021785" y="731519"/>
                </a:lnTo>
                <a:lnTo>
                  <a:pt x="4032569" y="727709"/>
                </a:lnTo>
                <a:lnTo>
                  <a:pt x="4039504" y="716279"/>
                </a:lnTo>
                <a:lnTo>
                  <a:pt x="4046654" y="702309"/>
                </a:lnTo>
                <a:lnTo>
                  <a:pt x="4065269" y="690879"/>
                </a:lnTo>
                <a:lnTo>
                  <a:pt x="4100913" y="681989"/>
                </a:lnTo>
                <a:close/>
              </a:path>
              <a:path w="5476240" h="918210">
                <a:moveTo>
                  <a:pt x="5476240" y="627379"/>
                </a:moveTo>
                <a:lnTo>
                  <a:pt x="2656331" y="627379"/>
                </a:lnTo>
                <a:lnTo>
                  <a:pt x="2659062" y="640079"/>
                </a:lnTo>
                <a:lnTo>
                  <a:pt x="2674461" y="647699"/>
                </a:lnTo>
                <a:lnTo>
                  <a:pt x="2691622" y="655319"/>
                </a:lnTo>
                <a:lnTo>
                  <a:pt x="2699639" y="664209"/>
                </a:lnTo>
                <a:lnTo>
                  <a:pt x="2698115" y="668019"/>
                </a:lnTo>
                <a:lnTo>
                  <a:pt x="2716022" y="673099"/>
                </a:lnTo>
                <a:lnTo>
                  <a:pt x="2730500" y="678179"/>
                </a:lnTo>
                <a:lnTo>
                  <a:pt x="2734944" y="678179"/>
                </a:lnTo>
                <a:lnTo>
                  <a:pt x="2744342" y="684529"/>
                </a:lnTo>
                <a:lnTo>
                  <a:pt x="2756535" y="684529"/>
                </a:lnTo>
                <a:lnTo>
                  <a:pt x="2755773" y="676909"/>
                </a:lnTo>
                <a:lnTo>
                  <a:pt x="2756673" y="671829"/>
                </a:lnTo>
                <a:lnTo>
                  <a:pt x="2761265" y="670559"/>
                </a:lnTo>
                <a:lnTo>
                  <a:pt x="2785977" y="670559"/>
                </a:lnTo>
                <a:lnTo>
                  <a:pt x="2793956" y="669289"/>
                </a:lnTo>
                <a:lnTo>
                  <a:pt x="2802985" y="660399"/>
                </a:lnTo>
                <a:lnTo>
                  <a:pt x="2808823" y="656589"/>
                </a:lnTo>
                <a:lnTo>
                  <a:pt x="2903765" y="656589"/>
                </a:lnTo>
                <a:lnTo>
                  <a:pt x="2911856" y="655319"/>
                </a:lnTo>
                <a:lnTo>
                  <a:pt x="5476240" y="655319"/>
                </a:lnTo>
                <a:lnTo>
                  <a:pt x="5476240" y="627379"/>
                </a:lnTo>
                <a:close/>
              </a:path>
              <a:path w="5476240" h="918210">
                <a:moveTo>
                  <a:pt x="4238751" y="659129"/>
                </a:moveTo>
                <a:lnTo>
                  <a:pt x="3058513" y="659129"/>
                </a:lnTo>
                <a:lnTo>
                  <a:pt x="3083051" y="671829"/>
                </a:lnTo>
                <a:lnTo>
                  <a:pt x="3088239" y="671829"/>
                </a:lnTo>
                <a:lnTo>
                  <a:pt x="3098545" y="675639"/>
                </a:lnTo>
                <a:lnTo>
                  <a:pt x="3110948" y="679449"/>
                </a:lnTo>
                <a:lnTo>
                  <a:pt x="3122421" y="683259"/>
                </a:lnTo>
                <a:lnTo>
                  <a:pt x="3132486" y="683259"/>
                </a:lnTo>
                <a:lnTo>
                  <a:pt x="3142646" y="681989"/>
                </a:lnTo>
                <a:lnTo>
                  <a:pt x="4100913" y="681989"/>
                </a:lnTo>
                <a:lnTo>
                  <a:pt x="4146772" y="673099"/>
                </a:lnTo>
                <a:lnTo>
                  <a:pt x="4195250" y="665479"/>
                </a:lnTo>
                <a:lnTo>
                  <a:pt x="4238751" y="659129"/>
                </a:lnTo>
                <a:close/>
              </a:path>
              <a:path w="5476240" h="918210">
                <a:moveTo>
                  <a:pt x="5476240" y="655319"/>
                </a:moveTo>
                <a:lnTo>
                  <a:pt x="2911856" y="655319"/>
                </a:lnTo>
                <a:lnTo>
                  <a:pt x="2928711" y="668019"/>
                </a:lnTo>
                <a:lnTo>
                  <a:pt x="2951448" y="671829"/>
                </a:lnTo>
                <a:lnTo>
                  <a:pt x="2980900" y="671829"/>
                </a:lnTo>
                <a:lnTo>
                  <a:pt x="3017900" y="673099"/>
                </a:lnTo>
                <a:lnTo>
                  <a:pt x="3031009" y="679449"/>
                </a:lnTo>
                <a:lnTo>
                  <a:pt x="3042856" y="668019"/>
                </a:lnTo>
                <a:lnTo>
                  <a:pt x="3058513" y="659129"/>
                </a:lnTo>
                <a:lnTo>
                  <a:pt x="5476240" y="659129"/>
                </a:lnTo>
                <a:lnTo>
                  <a:pt x="5476240" y="655319"/>
                </a:lnTo>
                <a:close/>
              </a:path>
              <a:path w="5476240" h="918210">
                <a:moveTo>
                  <a:pt x="2903765" y="656589"/>
                </a:moveTo>
                <a:lnTo>
                  <a:pt x="2808823" y="656589"/>
                </a:lnTo>
                <a:lnTo>
                  <a:pt x="2815209" y="669289"/>
                </a:lnTo>
                <a:lnTo>
                  <a:pt x="2817622" y="678179"/>
                </a:lnTo>
                <a:lnTo>
                  <a:pt x="2829432" y="675639"/>
                </a:lnTo>
                <a:lnTo>
                  <a:pt x="2844418" y="670559"/>
                </a:lnTo>
                <a:lnTo>
                  <a:pt x="2864453" y="665479"/>
                </a:lnTo>
                <a:lnTo>
                  <a:pt x="2887583" y="659129"/>
                </a:lnTo>
                <a:lnTo>
                  <a:pt x="2903765" y="656589"/>
                </a:lnTo>
                <a:close/>
              </a:path>
              <a:path w="5476240" h="918210">
                <a:moveTo>
                  <a:pt x="2697117" y="674007"/>
                </a:moveTo>
                <a:lnTo>
                  <a:pt x="2697226" y="674369"/>
                </a:lnTo>
                <a:lnTo>
                  <a:pt x="2697988" y="675639"/>
                </a:lnTo>
                <a:lnTo>
                  <a:pt x="2697117" y="674007"/>
                </a:lnTo>
                <a:close/>
              </a:path>
              <a:path w="5476240" h="918210">
                <a:moveTo>
                  <a:pt x="4398391" y="659129"/>
                </a:moveTo>
                <a:lnTo>
                  <a:pt x="4238751" y="659129"/>
                </a:lnTo>
                <a:lnTo>
                  <a:pt x="4247407" y="665479"/>
                </a:lnTo>
                <a:lnTo>
                  <a:pt x="4260564" y="671829"/>
                </a:lnTo>
                <a:lnTo>
                  <a:pt x="4272434" y="674369"/>
                </a:lnTo>
                <a:lnTo>
                  <a:pt x="4277233" y="671829"/>
                </a:lnTo>
                <a:lnTo>
                  <a:pt x="4339526" y="671829"/>
                </a:lnTo>
                <a:lnTo>
                  <a:pt x="4379388" y="668019"/>
                </a:lnTo>
                <a:lnTo>
                  <a:pt x="4398391" y="659129"/>
                </a:lnTo>
                <a:close/>
              </a:path>
              <a:path w="5476240" h="918210">
                <a:moveTo>
                  <a:pt x="2696591" y="670771"/>
                </a:moveTo>
                <a:lnTo>
                  <a:pt x="2695955" y="671829"/>
                </a:lnTo>
                <a:lnTo>
                  <a:pt x="2697117" y="674007"/>
                </a:lnTo>
                <a:lnTo>
                  <a:pt x="2696464" y="671829"/>
                </a:lnTo>
                <a:lnTo>
                  <a:pt x="2696591" y="670771"/>
                </a:lnTo>
                <a:close/>
              </a:path>
              <a:path w="5476240" h="918210">
                <a:moveTo>
                  <a:pt x="4339526" y="671829"/>
                </a:moveTo>
                <a:lnTo>
                  <a:pt x="4277233" y="671829"/>
                </a:lnTo>
                <a:lnTo>
                  <a:pt x="4298807" y="673099"/>
                </a:lnTo>
                <a:lnTo>
                  <a:pt x="4339526" y="671829"/>
                </a:lnTo>
                <a:close/>
              </a:path>
              <a:path w="5476240" h="918210">
                <a:moveTo>
                  <a:pt x="2785977" y="670559"/>
                </a:moveTo>
                <a:lnTo>
                  <a:pt x="2768667" y="670559"/>
                </a:lnTo>
                <a:lnTo>
                  <a:pt x="2777998" y="671829"/>
                </a:lnTo>
                <a:lnTo>
                  <a:pt x="2785977" y="670559"/>
                </a:lnTo>
                <a:close/>
              </a:path>
              <a:path w="5476240" h="918210">
                <a:moveTo>
                  <a:pt x="2696717" y="670559"/>
                </a:moveTo>
                <a:lnTo>
                  <a:pt x="2696591" y="670771"/>
                </a:lnTo>
                <a:lnTo>
                  <a:pt x="2696717" y="670559"/>
                </a:lnTo>
                <a:close/>
              </a:path>
              <a:path w="5476240" h="918210">
                <a:moveTo>
                  <a:pt x="2697099" y="666749"/>
                </a:moveTo>
                <a:lnTo>
                  <a:pt x="2696717" y="670559"/>
                </a:lnTo>
                <a:lnTo>
                  <a:pt x="2698115" y="668019"/>
                </a:lnTo>
                <a:lnTo>
                  <a:pt x="2697099" y="666749"/>
                </a:lnTo>
                <a:close/>
              </a:path>
              <a:path w="5476240" h="918210">
                <a:moveTo>
                  <a:pt x="5476240" y="598169"/>
                </a:moveTo>
                <a:lnTo>
                  <a:pt x="2596641" y="598169"/>
                </a:lnTo>
                <a:lnTo>
                  <a:pt x="2614451" y="608329"/>
                </a:lnTo>
                <a:lnTo>
                  <a:pt x="2624343" y="623569"/>
                </a:lnTo>
                <a:lnTo>
                  <a:pt x="2635307" y="632459"/>
                </a:lnTo>
                <a:lnTo>
                  <a:pt x="2656331" y="627379"/>
                </a:lnTo>
                <a:lnTo>
                  <a:pt x="5476240" y="627379"/>
                </a:lnTo>
                <a:lnTo>
                  <a:pt x="5476240" y="598169"/>
                </a:lnTo>
                <a:close/>
              </a:path>
              <a:path w="5476240" h="918210">
                <a:moveTo>
                  <a:pt x="5476240" y="557529"/>
                </a:moveTo>
                <a:lnTo>
                  <a:pt x="2455164" y="557529"/>
                </a:lnTo>
                <a:lnTo>
                  <a:pt x="2489446" y="563879"/>
                </a:lnTo>
                <a:lnTo>
                  <a:pt x="2503011" y="570229"/>
                </a:lnTo>
                <a:lnTo>
                  <a:pt x="2516243" y="575309"/>
                </a:lnTo>
                <a:lnTo>
                  <a:pt x="2549525" y="575309"/>
                </a:lnTo>
                <a:lnTo>
                  <a:pt x="2556369" y="589279"/>
                </a:lnTo>
                <a:lnTo>
                  <a:pt x="2567701" y="596899"/>
                </a:lnTo>
                <a:lnTo>
                  <a:pt x="2581725" y="600709"/>
                </a:lnTo>
                <a:lnTo>
                  <a:pt x="2596641" y="598169"/>
                </a:lnTo>
                <a:lnTo>
                  <a:pt x="5476240" y="598169"/>
                </a:lnTo>
                <a:lnTo>
                  <a:pt x="5476240" y="557529"/>
                </a:lnTo>
                <a:close/>
              </a:path>
              <a:path w="5476240" h="918210">
                <a:moveTo>
                  <a:pt x="5476240" y="425449"/>
                </a:moveTo>
                <a:lnTo>
                  <a:pt x="1788906" y="425449"/>
                </a:lnTo>
                <a:lnTo>
                  <a:pt x="1815147" y="429259"/>
                </a:lnTo>
                <a:lnTo>
                  <a:pt x="1839579" y="436879"/>
                </a:lnTo>
                <a:lnTo>
                  <a:pt x="1854200" y="448309"/>
                </a:lnTo>
                <a:lnTo>
                  <a:pt x="1871995" y="453389"/>
                </a:lnTo>
                <a:lnTo>
                  <a:pt x="1879399" y="457199"/>
                </a:lnTo>
                <a:lnTo>
                  <a:pt x="1884172" y="467359"/>
                </a:lnTo>
                <a:lnTo>
                  <a:pt x="1895137" y="476249"/>
                </a:lnTo>
                <a:lnTo>
                  <a:pt x="1925212" y="476249"/>
                </a:lnTo>
                <a:lnTo>
                  <a:pt x="1927605" y="486409"/>
                </a:lnTo>
                <a:lnTo>
                  <a:pt x="2002409" y="528319"/>
                </a:lnTo>
                <a:lnTo>
                  <a:pt x="2037969" y="534669"/>
                </a:lnTo>
                <a:lnTo>
                  <a:pt x="2081434" y="539749"/>
                </a:lnTo>
                <a:lnTo>
                  <a:pt x="2124281" y="543559"/>
                </a:lnTo>
                <a:lnTo>
                  <a:pt x="2157984" y="547369"/>
                </a:lnTo>
                <a:lnTo>
                  <a:pt x="2177295" y="551179"/>
                </a:lnTo>
                <a:lnTo>
                  <a:pt x="2196917" y="556259"/>
                </a:lnTo>
                <a:lnTo>
                  <a:pt x="2212086" y="557529"/>
                </a:lnTo>
                <a:lnTo>
                  <a:pt x="2271490" y="568959"/>
                </a:lnTo>
                <a:lnTo>
                  <a:pt x="2302490" y="571499"/>
                </a:lnTo>
                <a:lnTo>
                  <a:pt x="2323465" y="567689"/>
                </a:lnTo>
                <a:lnTo>
                  <a:pt x="2379764" y="567689"/>
                </a:lnTo>
                <a:lnTo>
                  <a:pt x="2386837" y="566419"/>
                </a:lnTo>
                <a:lnTo>
                  <a:pt x="2416369" y="560069"/>
                </a:lnTo>
                <a:lnTo>
                  <a:pt x="2455164" y="557529"/>
                </a:lnTo>
                <a:lnTo>
                  <a:pt x="5476240" y="557529"/>
                </a:lnTo>
                <a:lnTo>
                  <a:pt x="5476240" y="425449"/>
                </a:lnTo>
                <a:close/>
              </a:path>
              <a:path w="5476240" h="918210">
                <a:moveTo>
                  <a:pt x="2379764" y="567689"/>
                </a:moveTo>
                <a:lnTo>
                  <a:pt x="2323465" y="567689"/>
                </a:lnTo>
                <a:lnTo>
                  <a:pt x="2358544" y="571499"/>
                </a:lnTo>
                <a:lnTo>
                  <a:pt x="2379764" y="567689"/>
                </a:lnTo>
                <a:close/>
              </a:path>
              <a:path w="5476240" h="918210">
                <a:moveTo>
                  <a:pt x="5476240" y="339089"/>
                </a:moveTo>
                <a:lnTo>
                  <a:pt x="1529714" y="339089"/>
                </a:lnTo>
                <a:lnTo>
                  <a:pt x="1535106" y="344169"/>
                </a:lnTo>
                <a:lnTo>
                  <a:pt x="1540271" y="347979"/>
                </a:lnTo>
                <a:lnTo>
                  <a:pt x="1545270" y="353059"/>
                </a:lnTo>
                <a:lnTo>
                  <a:pt x="1550162" y="358139"/>
                </a:lnTo>
                <a:lnTo>
                  <a:pt x="1553717" y="361949"/>
                </a:lnTo>
                <a:lnTo>
                  <a:pt x="1569592" y="368299"/>
                </a:lnTo>
                <a:lnTo>
                  <a:pt x="1600063" y="400049"/>
                </a:lnTo>
                <a:lnTo>
                  <a:pt x="1615076" y="403859"/>
                </a:lnTo>
                <a:lnTo>
                  <a:pt x="1656591" y="403859"/>
                </a:lnTo>
                <a:lnTo>
                  <a:pt x="1692148" y="417829"/>
                </a:lnTo>
                <a:lnTo>
                  <a:pt x="1729704" y="431799"/>
                </a:lnTo>
                <a:lnTo>
                  <a:pt x="1768855" y="426719"/>
                </a:lnTo>
                <a:lnTo>
                  <a:pt x="1788906" y="425449"/>
                </a:lnTo>
                <a:lnTo>
                  <a:pt x="5476240" y="425449"/>
                </a:lnTo>
                <a:lnTo>
                  <a:pt x="5476240" y="339089"/>
                </a:lnTo>
                <a:close/>
              </a:path>
              <a:path w="5476240" h="918210">
                <a:moveTo>
                  <a:pt x="5476240" y="326389"/>
                </a:moveTo>
                <a:lnTo>
                  <a:pt x="1419763" y="326389"/>
                </a:lnTo>
                <a:lnTo>
                  <a:pt x="1446733" y="334009"/>
                </a:lnTo>
                <a:lnTo>
                  <a:pt x="1480469" y="347979"/>
                </a:lnTo>
                <a:lnTo>
                  <a:pt x="1511340" y="354329"/>
                </a:lnTo>
                <a:lnTo>
                  <a:pt x="1529714" y="339089"/>
                </a:lnTo>
                <a:lnTo>
                  <a:pt x="5476240" y="339089"/>
                </a:lnTo>
                <a:lnTo>
                  <a:pt x="5476240" y="326389"/>
                </a:lnTo>
                <a:close/>
              </a:path>
              <a:path w="5476240" h="918210">
                <a:moveTo>
                  <a:pt x="5476240" y="234950"/>
                </a:moveTo>
                <a:lnTo>
                  <a:pt x="1094979" y="234950"/>
                </a:lnTo>
                <a:lnTo>
                  <a:pt x="1131536" y="237489"/>
                </a:lnTo>
                <a:lnTo>
                  <a:pt x="1152652" y="257809"/>
                </a:lnTo>
                <a:lnTo>
                  <a:pt x="1177452" y="259079"/>
                </a:lnTo>
                <a:lnTo>
                  <a:pt x="1206753" y="262889"/>
                </a:lnTo>
                <a:lnTo>
                  <a:pt x="1228054" y="270509"/>
                </a:lnTo>
                <a:lnTo>
                  <a:pt x="1228852" y="281939"/>
                </a:lnTo>
                <a:lnTo>
                  <a:pt x="1272049" y="295909"/>
                </a:lnTo>
                <a:lnTo>
                  <a:pt x="1367208" y="328929"/>
                </a:lnTo>
                <a:lnTo>
                  <a:pt x="1409191" y="339089"/>
                </a:lnTo>
                <a:lnTo>
                  <a:pt x="1419763" y="326389"/>
                </a:lnTo>
                <a:lnTo>
                  <a:pt x="5476240" y="326389"/>
                </a:lnTo>
                <a:lnTo>
                  <a:pt x="5476240" y="234950"/>
                </a:lnTo>
                <a:close/>
              </a:path>
              <a:path w="5476240" h="918210">
                <a:moveTo>
                  <a:pt x="5476240" y="208279"/>
                </a:moveTo>
                <a:lnTo>
                  <a:pt x="1020190" y="208279"/>
                </a:lnTo>
                <a:lnTo>
                  <a:pt x="1026554" y="232409"/>
                </a:lnTo>
                <a:lnTo>
                  <a:pt x="1055734" y="237489"/>
                </a:lnTo>
                <a:lnTo>
                  <a:pt x="1094979" y="234950"/>
                </a:lnTo>
                <a:lnTo>
                  <a:pt x="5476240" y="234950"/>
                </a:lnTo>
                <a:lnTo>
                  <a:pt x="5476240" y="208279"/>
                </a:lnTo>
                <a:close/>
              </a:path>
              <a:path w="5476240" h="918210">
                <a:moveTo>
                  <a:pt x="1015531" y="212089"/>
                </a:moveTo>
                <a:lnTo>
                  <a:pt x="852392" y="212089"/>
                </a:lnTo>
                <a:lnTo>
                  <a:pt x="873053" y="213359"/>
                </a:lnTo>
                <a:lnTo>
                  <a:pt x="909954" y="224789"/>
                </a:lnTo>
                <a:lnTo>
                  <a:pt x="929268" y="224789"/>
                </a:lnTo>
                <a:lnTo>
                  <a:pt x="959310" y="232409"/>
                </a:lnTo>
                <a:lnTo>
                  <a:pt x="992233" y="231139"/>
                </a:lnTo>
                <a:lnTo>
                  <a:pt x="1015531" y="212089"/>
                </a:lnTo>
                <a:close/>
              </a:path>
              <a:path w="5476240" h="918210">
                <a:moveTo>
                  <a:pt x="5476240" y="180339"/>
                </a:moveTo>
                <a:lnTo>
                  <a:pt x="622935" y="180339"/>
                </a:lnTo>
                <a:lnTo>
                  <a:pt x="701293" y="204469"/>
                </a:lnTo>
                <a:lnTo>
                  <a:pt x="719534" y="208279"/>
                </a:lnTo>
                <a:lnTo>
                  <a:pt x="786876" y="226059"/>
                </a:lnTo>
                <a:lnTo>
                  <a:pt x="804544" y="227329"/>
                </a:lnTo>
                <a:lnTo>
                  <a:pt x="834159" y="218439"/>
                </a:lnTo>
                <a:lnTo>
                  <a:pt x="852392" y="212089"/>
                </a:lnTo>
                <a:lnTo>
                  <a:pt x="1015531" y="212089"/>
                </a:lnTo>
                <a:lnTo>
                  <a:pt x="1020190" y="208279"/>
                </a:lnTo>
                <a:lnTo>
                  <a:pt x="5476240" y="208279"/>
                </a:lnTo>
                <a:lnTo>
                  <a:pt x="5476240" y="180339"/>
                </a:lnTo>
                <a:close/>
              </a:path>
              <a:path w="5476240" h="918210">
                <a:moveTo>
                  <a:pt x="5476240" y="177800"/>
                </a:moveTo>
                <a:lnTo>
                  <a:pt x="410781" y="177800"/>
                </a:lnTo>
                <a:lnTo>
                  <a:pt x="421580" y="182879"/>
                </a:lnTo>
                <a:lnTo>
                  <a:pt x="419353" y="198119"/>
                </a:lnTo>
                <a:lnTo>
                  <a:pt x="426509" y="199389"/>
                </a:lnTo>
                <a:lnTo>
                  <a:pt x="435832" y="201929"/>
                </a:lnTo>
                <a:lnTo>
                  <a:pt x="444249" y="204469"/>
                </a:lnTo>
                <a:lnTo>
                  <a:pt x="448690" y="208279"/>
                </a:lnTo>
                <a:lnTo>
                  <a:pt x="455096" y="207009"/>
                </a:lnTo>
                <a:lnTo>
                  <a:pt x="483052" y="201929"/>
                </a:lnTo>
                <a:lnTo>
                  <a:pt x="489457" y="200659"/>
                </a:lnTo>
                <a:lnTo>
                  <a:pt x="531988" y="200659"/>
                </a:lnTo>
                <a:lnTo>
                  <a:pt x="536066" y="184150"/>
                </a:lnTo>
                <a:lnTo>
                  <a:pt x="621135" y="184150"/>
                </a:lnTo>
                <a:lnTo>
                  <a:pt x="622935" y="180339"/>
                </a:lnTo>
                <a:lnTo>
                  <a:pt x="5476240" y="180339"/>
                </a:lnTo>
                <a:lnTo>
                  <a:pt x="5476240" y="177800"/>
                </a:lnTo>
                <a:close/>
              </a:path>
              <a:path w="5476240" h="918210">
                <a:moveTo>
                  <a:pt x="531988" y="200659"/>
                </a:moveTo>
                <a:lnTo>
                  <a:pt x="489457" y="200659"/>
                </a:lnTo>
                <a:lnTo>
                  <a:pt x="530732" y="205739"/>
                </a:lnTo>
                <a:lnTo>
                  <a:pt x="531988" y="200659"/>
                </a:lnTo>
                <a:close/>
              </a:path>
              <a:path w="5476240" h="918210">
                <a:moveTo>
                  <a:pt x="621135" y="184150"/>
                </a:moveTo>
                <a:lnTo>
                  <a:pt x="536066" y="184150"/>
                </a:lnTo>
                <a:lnTo>
                  <a:pt x="567943" y="204469"/>
                </a:lnTo>
                <a:lnTo>
                  <a:pt x="583691" y="204469"/>
                </a:lnTo>
                <a:lnTo>
                  <a:pt x="589534" y="199389"/>
                </a:lnTo>
                <a:lnTo>
                  <a:pt x="594994" y="196850"/>
                </a:lnTo>
                <a:lnTo>
                  <a:pt x="615138" y="196850"/>
                </a:lnTo>
                <a:lnTo>
                  <a:pt x="621135" y="184150"/>
                </a:lnTo>
                <a:close/>
              </a:path>
              <a:path w="5476240" h="918210">
                <a:moveTo>
                  <a:pt x="615138" y="196850"/>
                </a:moveTo>
                <a:lnTo>
                  <a:pt x="601979" y="196850"/>
                </a:lnTo>
                <a:lnTo>
                  <a:pt x="612139" y="203200"/>
                </a:lnTo>
                <a:lnTo>
                  <a:pt x="615138" y="196850"/>
                </a:lnTo>
                <a:close/>
              </a:path>
              <a:path w="5476240" h="918210">
                <a:moveTo>
                  <a:pt x="5476240" y="120650"/>
                </a:moveTo>
                <a:lnTo>
                  <a:pt x="338709" y="120650"/>
                </a:lnTo>
                <a:lnTo>
                  <a:pt x="349607" y="134619"/>
                </a:lnTo>
                <a:lnTo>
                  <a:pt x="366172" y="143509"/>
                </a:lnTo>
                <a:lnTo>
                  <a:pt x="378213" y="154939"/>
                </a:lnTo>
                <a:lnTo>
                  <a:pt x="375538" y="180339"/>
                </a:lnTo>
                <a:lnTo>
                  <a:pt x="410781" y="177800"/>
                </a:lnTo>
                <a:lnTo>
                  <a:pt x="5476240" y="177800"/>
                </a:lnTo>
                <a:lnTo>
                  <a:pt x="5476240" y="120650"/>
                </a:lnTo>
                <a:close/>
              </a:path>
              <a:path w="5476240" h="918210">
                <a:moveTo>
                  <a:pt x="5476240" y="21589"/>
                </a:moveTo>
                <a:lnTo>
                  <a:pt x="64827" y="21589"/>
                </a:lnTo>
                <a:lnTo>
                  <a:pt x="96472" y="46989"/>
                </a:lnTo>
                <a:lnTo>
                  <a:pt x="128141" y="83819"/>
                </a:lnTo>
                <a:lnTo>
                  <a:pt x="158750" y="110489"/>
                </a:lnTo>
                <a:lnTo>
                  <a:pt x="237061" y="124459"/>
                </a:lnTo>
                <a:lnTo>
                  <a:pt x="292784" y="128269"/>
                </a:lnTo>
                <a:lnTo>
                  <a:pt x="338709" y="120650"/>
                </a:lnTo>
                <a:lnTo>
                  <a:pt x="5476240" y="120650"/>
                </a:lnTo>
                <a:lnTo>
                  <a:pt x="5476240" y="21589"/>
                </a:lnTo>
                <a:close/>
              </a:path>
              <a:path w="5476240" h="918210">
                <a:moveTo>
                  <a:pt x="5476240" y="0"/>
                </a:moveTo>
                <a:lnTo>
                  <a:pt x="8889" y="0"/>
                </a:lnTo>
                <a:lnTo>
                  <a:pt x="3175" y="3809"/>
                </a:lnTo>
                <a:lnTo>
                  <a:pt x="0" y="5079"/>
                </a:lnTo>
                <a:lnTo>
                  <a:pt x="507" y="6350"/>
                </a:lnTo>
                <a:lnTo>
                  <a:pt x="5822" y="8889"/>
                </a:lnTo>
                <a:lnTo>
                  <a:pt x="34289" y="27939"/>
                </a:lnTo>
                <a:lnTo>
                  <a:pt x="64827" y="21589"/>
                </a:lnTo>
                <a:lnTo>
                  <a:pt x="5476240" y="21589"/>
                </a:lnTo>
                <a:lnTo>
                  <a:pt x="547624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100" dirty="0"/>
              <a:t> </a:t>
            </a:r>
            <a:r>
              <a:rPr dirty="0"/>
              <a:t>Practitioners</a:t>
            </a:r>
            <a:r>
              <a:rPr spc="-95" dirty="0"/>
              <a:t> </a:t>
            </a:r>
            <a:r>
              <a:rPr dirty="0"/>
              <a:t>by</a:t>
            </a:r>
            <a:r>
              <a:rPr spc="-95" dirty="0"/>
              <a:t> </a:t>
            </a:r>
            <a:r>
              <a:rPr spc="-120" dirty="0"/>
              <a:t>TOTA</a:t>
            </a:r>
            <a:r>
              <a:rPr spc="-95" dirty="0"/>
              <a:t> </a:t>
            </a:r>
            <a:r>
              <a:rPr spc="-10" dirty="0"/>
              <a:t>District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751"/>
            <a:ext cx="8030845" cy="43700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Gulf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Coast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East: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Martha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Rosilin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Emig.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Camp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Logan </a:t>
            </a:r>
            <a:r>
              <a:rPr sz="3000" dirty="0">
                <a:latin typeface="Calibri"/>
                <a:cs typeface="Calibri"/>
              </a:rPr>
              <a:t>(Houston),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1920;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Erma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Nicholson,</a:t>
            </a:r>
            <a:r>
              <a:rPr sz="3000" spc="-10" dirty="0">
                <a:latin typeface="Calibri"/>
                <a:cs typeface="Calibri"/>
              </a:rPr>
              <a:t> Methodist </a:t>
            </a:r>
            <a:r>
              <a:rPr sz="3000" dirty="0">
                <a:latin typeface="Calibri"/>
                <a:cs typeface="Calibri"/>
              </a:rPr>
              <a:t>Hospital,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about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1937</a:t>
            </a:r>
            <a:endParaRPr sz="3000">
              <a:latin typeface="Calibri"/>
              <a:cs typeface="Calibri"/>
            </a:endParaRPr>
          </a:p>
          <a:p>
            <a:pPr marL="355600" marR="36830" indent="-342900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Rio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Grande: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Grace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Holder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Schafer,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Salvation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Army </a:t>
            </a:r>
            <a:r>
              <a:rPr sz="3000" dirty="0">
                <a:latin typeface="Calibri"/>
                <a:cs typeface="Calibri"/>
              </a:rPr>
              <a:t>Rescue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Home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school,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1929</a:t>
            </a:r>
            <a:endParaRPr sz="3000">
              <a:latin typeface="Calibri"/>
              <a:cs typeface="Calibri"/>
            </a:endParaRPr>
          </a:p>
          <a:p>
            <a:pPr marL="355600" marR="127000" indent="-342900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Trinity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North: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Margaret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Dennis,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1924?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Workshop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Physically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Handicapped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Women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operated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by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Junior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League.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Isabel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M.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Cameron </a:t>
            </a:r>
            <a:r>
              <a:rPr sz="3000" dirty="0">
                <a:latin typeface="Calibri"/>
                <a:cs typeface="Calibri"/>
              </a:rPr>
              <a:t>(Rittenhouse),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Scottish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Rite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Hospital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(Junior League)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9015">
              <a:lnSpc>
                <a:spcPct val="100000"/>
              </a:lnSpc>
              <a:spcBef>
                <a:spcPts val="105"/>
              </a:spcBef>
            </a:pPr>
            <a:r>
              <a:rPr dirty="0"/>
              <a:t>Early</a:t>
            </a:r>
            <a:r>
              <a:rPr spc="-80" dirty="0"/>
              <a:t> </a:t>
            </a:r>
            <a:r>
              <a:rPr spc="-10" dirty="0"/>
              <a:t>Meetings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842"/>
            <a:ext cx="7954009" cy="44443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742315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Informal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meetings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interested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occupational </a:t>
            </a:r>
            <a:r>
              <a:rPr sz="2700" dirty="0">
                <a:latin typeface="Calibri"/>
                <a:cs typeface="Calibri"/>
              </a:rPr>
              <a:t>therapists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began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1932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according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Pearl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Jones Tenneyson.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“Organizing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meeting”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October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12,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1935,</a:t>
            </a:r>
            <a:r>
              <a:rPr sz="2700" spc="-1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Driskell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Hotel, Austin</a:t>
            </a:r>
            <a:endParaRPr sz="27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</a:tabLst>
            </a:pPr>
            <a:r>
              <a:rPr sz="2700" dirty="0">
                <a:latin typeface="Calibri"/>
                <a:cs typeface="Calibri"/>
              </a:rPr>
              <a:t>Members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present:</a:t>
            </a:r>
            <a:endParaRPr sz="27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Jane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Myers,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Dallas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Marjorie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Woodward,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Austin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Olga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Wheeler,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Austin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Dean</a:t>
            </a:r>
            <a:r>
              <a:rPr sz="2400" spc="-25" dirty="0">
                <a:latin typeface="Calibri"/>
                <a:cs typeface="Calibri"/>
              </a:rPr>
              <a:t> Crausby,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Austin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Ada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Tervin,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Therapist,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Austin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-65" dirty="0">
                <a:latin typeface="Calibri"/>
                <a:cs typeface="Calibri"/>
              </a:rPr>
              <a:t>Dr.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Charles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W.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Cather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87220">
              <a:lnSpc>
                <a:spcPct val="100000"/>
              </a:lnSpc>
              <a:spcBef>
                <a:spcPts val="105"/>
              </a:spcBef>
            </a:pPr>
            <a:r>
              <a:rPr dirty="0"/>
              <a:t>Founding</a:t>
            </a:r>
            <a:r>
              <a:rPr spc="-55" dirty="0"/>
              <a:t> </a:t>
            </a:r>
            <a:r>
              <a:rPr spc="-10" dirty="0"/>
              <a:t>Meeting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6130"/>
            <a:ext cx="7759065" cy="434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July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1936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Melrose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Hotel,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Dallas.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“Founding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meeting”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(Minutes,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7/5/36)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Constitution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bylaws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enacted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Officers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President: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Myers,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Scottish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Hospital,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Dallas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VP: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Margie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Woodward,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Austin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Hospital,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Austin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buFont typeface="Arial"/>
              <a:buChar char="–"/>
              <a:tabLst>
                <a:tab pos="756285" algn="l"/>
              </a:tabLst>
            </a:pPr>
            <a:r>
              <a:rPr sz="2000" spc="-10" dirty="0">
                <a:latin typeface="Calibri"/>
                <a:cs typeface="Calibri"/>
              </a:rPr>
              <a:t>Secretary/Treasure: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Olga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Wheeler,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Baptist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Hospital,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Dallas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635"/>
              </a:lnSpc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Board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Managers: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Alice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Eads,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Veterans</a:t>
            </a:r>
            <a:r>
              <a:rPr sz="2000" spc="-10" dirty="0">
                <a:latin typeface="Calibri"/>
                <a:cs typeface="Calibri"/>
              </a:rPr>
              <a:t> Administration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Facility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#93,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Legion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Mrs.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Clyde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McDowell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Myres,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Beverly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Sanitarium,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Dallas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635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Membership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Committee: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Charlotte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Dracup,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Austin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Hospital</a:t>
            </a:r>
            <a:endParaRPr sz="2000">
              <a:latin typeface="Calibri"/>
              <a:cs typeface="Calibri"/>
            </a:endParaRPr>
          </a:p>
          <a:p>
            <a:pPr marL="756285" marR="124460" lvl="1" indent="-287020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Irma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Nickleson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(Mrs.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Thomas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Nickleson),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Hospital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Feeble- </a:t>
            </a:r>
            <a:r>
              <a:rPr sz="2000" dirty="0">
                <a:latin typeface="Calibri"/>
                <a:cs typeface="Calibri"/>
              </a:rPr>
              <a:t>Minded,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Austin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4445">
              <a:lnSpc>
                <a:spcPct val="100000"/>
              </a:lnSpc>
              <a:spcBef>
                <a:spcPts val="105"/>
              </a:spcBef>
            </a:pPr>
            <a:r>
              <a:rPr dirty="0"/>
              <a:t>Purposes</a:t>
            </a:r>
            <a:r>
              <a:rPr spc="-7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80" dirty="0"/>
              <a:t>TOTA,</a:t>
            </a:r>
            <a:r>
              <a:rPr spc="-60" dirty="0"/>
              <a:t> </a:t>
            </a:r>
            <a:r>
              <a:rPr spc="-20" dirty="0"/>
              <a:t>1936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7175"/>
            <a:ext cx="8081645" cy="43243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302895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Educate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our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medical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profession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general </a:t>
            </a:r>
            <a:r>
              <a:rPr sz="3000" dirty="0">
                <a:latin typeface="Calibri"/>
                <a:cs typeface="Calibri"/>
              </a:rPr>
              <a:t>public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value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occupational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therapy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and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necessity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thoroughly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trained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therapists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each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department.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Interest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every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member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our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profession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establishing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high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standard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every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department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state.</a:t>
            </a:r>
            <a:endParaRPr sz="3000">
              <a:latin typeface="Calibri"/>
              <a:cs typeface="Calibri"/>
            </a:endParaRPr>
          </a:p>
          <a:p>
            <a:pPr marL="355600" marR="9525" indent="-3429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Register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our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National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Registry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every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therapist </a:t>
            </a:r>
            <a:r>
              <a:rPr sz="3000" dirty="0">
                <a:latin typeface="Calibri"/>
                <a:cs typeface="Calibri"/>
              </a:rPr>
              <a:t>qualified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stimulate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those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not </a:t>
            </a:r>
            <a:r>
              <a:rPr sz="3000" spc="-10" dirty="0">
                <a:latin typeface="Calibri"/>
                <a:cs typeface="Calibri"/>
              </a:rPr>
              <a:t>qualify,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secure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necessary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training,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that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they </a:t>
            </a:r>
            <a:r>
              <a:rPr sz="3000" dirty="0">
                <a:latin typeface="Calibri"/>
                <a:cs typeface="Calibri"/>
              </a:rPr>
              <a:t>may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register.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5130">
              <a:lnSpc>
                <a:spcPct val="100000"/>
              </a:lnSpc>
              <a:spcBef>
                <a:spcPts val="105"/>
              </a:spcBef>
            </a:pPr>
            <a:r>
              <a:rPr dirty="0"/>
              <a:t>Purposes</a:t>
            </a:r>
            <a:r>
              <a:rPr spc="-35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9178"/>
            <a:ext cx="7939405" cy="49299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Create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membership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desire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greater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diversified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application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occupational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therapy.</a:t>
            </a:r>
            <a:endParaRPr sz="3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Notes:</a:t>
            </a:r>
            <a:endParaRPr sz="3200" dirty="0">
              <a:latin typeface="Calibri"/>
              <a:cs typeface="Calibri"/>
            </a:endParaRPr>
          </a:p>
          <a:p>
            <a:pPr marL="755015" marR="170180" lvl="1" indent="-285750" algn="just">
              <a:lnSpc>
                <a:spcPct val="90000"/>
              </a:lnSpc>
              <a:spcBef>
                <a:spcPts val="690"/>
              </a:spcBef>
              <a:buFont typeface="Arial"/>
              <a:buChar char="–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National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Directory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Qualified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Occupational 	Therapists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initiated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1931.</a:t>
            </a:r>
            <a:r>
              <a:rPr sz="2800" spc="5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First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published 	</a:t>
            </a:r>
            <a:r>
              <a:rPr sz="2800" dirty="0">
                <a:latin typeface="Calibri"/>
                <a:cs typeface="Calibri"/>
              </a:rPr>
              <a:t>list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printed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1932.</a:t>
            </a:r>
            <a:endParaRPr sz="2800" dirty="0">
              <a:latin typeface="Calibri"/>
              <a:cs typeface="Calibri"/>
            </a:endParaRPr>
          </a:p>
          <a:p>
            <a:pPr marL="755015" marR="217804" lvl="1" indent="-285750">
              <a:lnSpc>
                <a:spcPct val="90000"/>
              </a:lnSpc>
              <a:spcBef>
                <a:spcPts val="670"/>
              </a:spcBef>
              <a:buFont typeface="Arial"/>
              <a:buChar char="–"/>
              <a:tabLst>
                <a:tab pos="756285" algn="l"/>
              </a:tabLst>
            </a:pPr>
            <a:r>
              <a:rPr sz="2800" spc="-70" dirty="0">
                <a:latin typeface="Calibri"/>
                <a:cs typeface="Calibri"/>
              </a:rPr>
              <a:t>Texas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names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1932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Directory: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Mrs.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Thorne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R. 	</a:t>
            </a:r>
            <a:r>
              <a:rPr sz="2800" dirty="0">
                <a:latin typeface="Calibri"/>
                <a:cs typeface="Calibri"/>
              </a:rPr>
              <a:t>Allen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(Kerrville);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Dena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L.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Crausby,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(Austin);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Alice 	</a:t>
            </a:r>
            <a:r>
              <a:rPr sz="2800" dirty="0">
                <a:latin typeface="Calibri"/>
                <a:cs typeface="Calibri"/>
              </a:rPr>
              <a:t>Eads,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(Legion);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Pearl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E.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Jones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(Tennyson),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Rusk</a:t>
            </a:r>
            <a:endParaRPr lang="en-US" sz="2800" spc="-20" dirty="0">
              <a:latin typeface="Calibri"/>
              <a:cs typeface="Calibri"/>
            </a:endParaRPr>
          </a:p>
          <a:p>
            <a:pPr marL="755015" marR="217804" lvl="1" indent="-285750">
              <a:lnSpc>
                <a:spcPct val="90000"/>
              </a:lnSpc>
              <a:spcBef>
                <a:spcPts val="670"/>
              </a:spcBef>
              <a:buFont typeface="Arial"/>
              <a:buChar char="–"/>
              <a:tabLst>
                <a:tab pos="756285" algn="l"/>
              </a:tabLst>
            </a:pPr>
            <a:r>
              <a:rPr lang="en-US" sz="2800" spc="-20" dirty="0">
                <a:latin typeface="Calibri"/>
                <a:cs typeface="Calibri"/>
              </a:rPr>
              <a:t>Purposes expand and change over the years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8080">
              <a:lnSpc>
                <a:spcPct val="100000"/>
              </a:lnSpc>
              <a:spcBef>
                <a:spcPts val="105"/>
              </a:spcBef>
            </a:pPr>
            <a:r>
              <a:rPr dirty="0"/>
              <a:t>Jane</a:t>
            </a:r>
            <a:r>
              <a:rPr spc="-55" dirty="0"/>
              <a:t> </a:t>
            </a:r>
            <a:r>
              <a:rPr dirty="0"/>
              <a:t>(Jennie)Ethel</a:t>
            </a:r>
            <a:r>
              <a:rPr spc="-45" dirty="0"/>
              <a:t> </a:t>
            </a:r>
            <a:r>
              <a:rPr spc="-10" dirty="0"/>
              <a:t>Myers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462"/>
            <a:ext cx="7893050" cy="398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500" dirty="0">
                <a:latin typeface="Calibri"/>
                <a:cs typeface="Calibri"/>
              </a:rPr>
              <a:t>Born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Langley,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Kansas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(1886-</a:t>
            </a:r>
            <a:r>
              <a:rPr sz="2500" spc="-10" dirty="0">
                <a:latin typeface="Calibri"/>
                <a:cs typeface="Calibri"/>
              </a:rPr>
              <a:t>1964)</a:t>
            </a:r>
            <a:endParaRPr sz="25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500" spc="-10" dirty="0">
                <a:latin typeface="Calibri"/>
                <a:cs typeface="Calibri"/>
              </a:rPr>
              <a:t>Attended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St.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Louis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School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graduating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1929</a:t>
            </a:r>
            <a:endParaRPr sz="25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500" spc="-30" dirty="0">
                <a:latin typeface="Calibri"/>
                <a:cs typeface="Calibri"/>
              </a:rPr>
              <a:t>Worked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Indianapolis,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1929-</a:t>
            </a:r>
            <a:r>
              <a:rPr sz="2500" spc="-25" dirty="0">
                <a:latin typeface="Calibri"/>
                <a:cs typeface="Calibri"/>
              </a:rPr>
              <a:t>33</a:t>
            </a:r>
            <a:endParaRPr sz="2500">
              <a:latin typeface="Calibri"/>
              <a:cs typeface="Calibri"/>
            </a:endParaRPr>
          </a:p>
          <a:p>
            <a:pPr marL="355600" marR="812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Working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Director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OT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Scottish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Rite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Hospital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at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time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of </a:t>
            </a:r>
            <a:r>
              <a:rPr sz="2500" dirty="0">
                <a:latin typeface="Calibri"/>
                <a:cs typeface="Calibri"/>
              </a:rPr>
              <a:t>founding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meeting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(1933-</a:t>
            </a:r>
            <a:r>
              <a:rPr sz="2500" spc="-25" dirty="0">
                <a:latin typeface="Calibri"/>
                <a:cs typeface="Calibri"/>
              </a:rPr>
              <a:t>38)</a:t>
            </a:r>
            <a:endParaRPr sz="25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</a:tabLst>
            </a:pPr>
            <a:r>
              <a:rPr sz="2500" spc="-60" dirty="0">
                <a:latin typeface="Calibri"/>
                <a:cs typeface="Calibri"/>
              </a:rPr>
              <a:t>Texas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Children’s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Hospital,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Galveston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(1940-</a:t>
            </a:r>
            <a:r>
              <a:rPr sz="2500" spc="-25" dirty="0">
                <a:latin typeface="Calibri"/>
                <a:cs typeface="Calibri"/>
              </a:rPr>
              <a:t>44)</a:t>
            </a:r>
            <a:endParaRPr sz="25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500" dirty="0">
                <a:latin typeface="Calibri"/>
                <a:cs typeface="Calibri"/>
              </a:rPr>
              <a:t>OT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Consultant,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Eighth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Service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Command,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Dallas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1944-</a:t>
            </a:r>
            <a:r>
              <a:rPr sz="2500" spc="-25" dirty="0">
                <a:latin typeface="Calibri"/>
                <a:cs typeface="Calibri"/>
              </a:rPr>
              <a:t>46</a:t>
            </a:r>
            <a:endParaRPr sz="25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500" dirty="0">
                <a:latin typeface="Calibri"/>
                <a:cs typeface="Calibri"/>
              </a:rPr>
              <a:t>Left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60" dirty="0">
                <a:latin typeface="Calibri"/>
                <a:cs typeface="Calibri"/>
              </a:rPr>
              <a:t>Texas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1946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Publication: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Myers,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J.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(1934).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History,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development,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and </a:t>
            </a:r>
            <a:r>
              <a:rPr sz="2500" dirty="0">
                <a:latin typeface="Calibri"/>
                <a:cs typeface="Calibri"/>
              </a:rPr>
              <a:t>purpose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occupational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therapy.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Physical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Therapy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Review, </a:t>
            </a:r>
            <a:r>
              <a:rPr sz="2500" dirty="0">
                <a:latin typeface="Calibri"/>
                <a:cs typeface="Calibri"/>
              </a:rPr>
              <a:t>14,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17-19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304798"/>
            <a:ext cx="4001205" cy="64510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85028" y="1771015"/>
            <a:ext cx="2842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Personals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(1937, Sept.).</a:t>
            </a:r>
            <a:r>
              <a:rPr sz="1800" spc="-10" dirty="0">
                <a:latin typeface="Calibri"/>
                <a:cs typeface="Calibri"/>
              </a:rPr>
              <a:t> Texas: </a:t>
            </a:r>
            <a:r>
              <a:rPr sz="1800" dirty="0">
                <a:latin typeface="Calibri"/>
                <a:cs typeface="Calibri"/>
              </a:rPr>
              <a:t>Jane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Myers.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Journal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of </a:t>
            </a:r>
            <a:r>
              <a:rPr sz="1800" i="1" dirty="0">
                <a:latin typeface="Calibri"/>
                <a:cs typeface="Calibri"/>
              </a:rPr>
              <a:t>Occupational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Therapy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(sample </a:t>
            </a:r>
            <a:r>
              <a:rPr sz="1800" dirty="0">
                <a:latin typeface="Calibri"/>
                <a:cs typeface="Calibri"/>
              </a:rPr>
              <a:t>issue).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41.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>
              <a:lnSpc>
                <a:spcPct val="100000"/>
              </a:lnSpc>
              <a:spcBef>
                <a:spcPts val="105"/>
              </a:spcBef>
            </a:pPr>
            <a:r>
              <a:rPr dirty="0"/>
              <a:t>Vice</a:t>
            </a:r>
            <a:r>
              <a:rPr spc="-40" dirty="0"/>
              <a:t> </a:t>
            </a:r>
            <a:r>
              <a:rPr dirty="0"/>
              <a:t>President</a:t>
            </a:r>
            <a:r>
              <a:rPr spc="-65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30" dirty="0"/>
              <a:t>Sec/Treas.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87" y="1626007"/>
            <a:ext cx="3527627" cy="46811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2230" y="1626008"/>
            <a:ext cx="3423923" cy="47131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80717" y="6232956"/>
            <a:ext cx="17557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Margie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Woodward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0797" y="6168338"/>
            <a:ext cx="1292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Olga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Wheeler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05"/>
              </a:spcBef>
            </a:pPr>
            <a:r>
              <a:rPr dirty="0"/>
              <a:t>Other</a:t>
            </a:r>
            <a:r>
              <a:rPr spc="-65" dirty="0"/>
              <a:t> </a:t>
            </a:r>
            <a:r>
              <a:rPr dirty="0"/>
              <a:t>Officers</a:t>
            </a:r>
            <a:r>
              <a:rPr spc="-50" dirty="0"/>
              <a:t> </a:t>
            </a:r>
            <a:r>
              <a:rPr dirty="0"/>
              <a:t>&amp;</a:t>
            </a:r>
            <a:r>
              <a:rPr spc="-50" dirty="0"/>
              <a:t> </a:t>
            </a:r>
            <a:r>
              <a:rPr dirty="0"/>
              <a:t>Board</a:t>
            </a:r>
            <a:r>
              <a:rPr spc="-50" dirty="0"/>
              <a:t> </a:t>
            </a:r>
            <a:r>
              <a:rPr spc="-10" dirty="0"/>
              <a:t>Members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7175"/>
            <a:ext cx="7696834" cy="42329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5080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Marjorie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Woodward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Mississippi/Louisiana </a:t>
            </a:r>
            <a:r>
              <a:rPr sz="3000" dirty="0">
                <a:latin typeface="Calibri"/>
                <a:cs typeface="Calibri"/>
              </a:rPr>
              <a:t>School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OT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Eleanor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Morse,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director.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Student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Eleanor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Clarke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Slagle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Olga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Wheeler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Same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Pearl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Jones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Tennyson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Same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Dena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L.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Crausby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Same</a:t>
            </a:r>
            <a:endParaRPr sz="3000">
              <a:latin typeface="Calibri"/>
              <a:cs typeface="Calibri"/>
            </a:endParaRPr>
          </a:p>
          <a:p>
            <a:pPr marL="355600" marR="386715" indent="-342900">
              <a:lnSpc>
                <a:spcPts val="2880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Alice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Eads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Southwest</a:t>
            </a:r>
            <a:r>
              <a:rPr sz="3000" spc="-60" dirty="0">
                <a:latin typeface="Calibri"/>
                <a:cs typeface="Calibri"/>
              </a:rPr>
              <a:t> Texas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Techers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Normal College</a:t>
            </a:r>
            <a:endParaRPr sz="3000">
              <a:latin typeface="Calibri"/>
              <a:cs typeface="Calibri"/>
            </a:endParaRPr>
          </a:p>
          <a:p>
            <a:pPr marL="355600" marR="1391285" indent="-342900">
              <a:lnSpc>
                <a:spcPts val="288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Clyde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McDowell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Myres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craft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teacher, </a:t>
            </a:r>
            <a:r>
              <a:rPr sz="3000" dirty="0">
                <a:latin typeface="Calibri"/>
                <a:cs typeface="Calibri"/>
              </a:rPr>
              <a:t>Reconstruction</a:t>
            </a:r>
            <a:r>
              <a:rPr sz="3000" spc="-13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Aide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2394" y="461899"/>
            <a:ext cx="2840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8031"/>
            <a:ext cx="8046720" cy="41414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All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meetings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beginning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1936 has</a:t>
            </a:r>
            <a:r>
              <a:rPr sz="3000" spc="-10" dirty="0">
                <a:latin typeface="Calibri"/>
                <a:cs typeface="Calibri"/>
              </a:rPr>
              <a:t> presentations.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First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identified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conference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brochure,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1952</a:t>
            </a:r>
            <a:endParaRPr sz="3000">
              <a:latin typeface="Calibri"/>
              <a:cs typeface="Calibri"/>
            </a:endParaRPr>
          </a:p>
          <a:p>
            <a:pPr marL="355600" marR="7747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Meetings/conferences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have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been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held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every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year </a:t>
            </a:r>
            <a:r>
              <a:rPr sz="3000" dirty="0">
                <a:latin typeface="Calibri"/>
                <a:cs typeface="Calibri"/>
              </a:rPr>
              <a:t>except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war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years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(1942,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1943)</a:t>
            </a:r>
            <a:endParaRPr sz="3000">
              <a:latin typeface="Calibri"/>
              <a:cs typeface="Calibri"/>
            </a:endParaRPr>
          </a:p>
          <a:p>
            <a:pPr marL="355600" marR="9017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Early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meetings/conferences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were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held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Texas </a:t>
            </a:r>
            <a:r>
              <a:rPr sz="3000" dirty="0">
                <a:latin typeface="Calibri"/>
                <a:cs typeface="Calibri"/>
              </a:rPr>
              <a:t>Hospital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Association</a:t>
            </a:r>
            <a:endParaRPr sz="3000">
              <a:latin typeface="Calibri"/>
              <a:cs typeface="Calibri"/>
            </a:endParaRPr>
          </a:p>
          <a:p>
            <a:pPr marL="355600" marR="4191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  <a:tab pos="1993900" algn="l"/>
              </a:tabLst>
            </a:pPr>
            <a:r>
              <a:rPr sz="3000" dirty="0">
                <a:latin typeface="Calibri"/>
                <a:cs typeface="Calibri"/>
              </a:rPr>
              <a:t>Early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speakers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were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physicians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hospital directors.</a:t>
            </a:r>
            <a:r>
              <a:rPr sz="3000" dirty="0">
                <a:latin typeface="Calibri"/>
                <a:cs typeface="Calibri"/>
              </a:rPr>
              <a:t>	Gradually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changed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presenters.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8990" y="461899"/>
            <a:ext cx="2446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Early</a:t>
            </a:r>
            <a:r>
              <a:rPr spc="-80" dirty="0"/>
              <a:t> </a:t>
            </a:r>
            <a:r>
              <a:rPr spc="-65" dirty="0"/>
              <a:t>Years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963534" cy="42691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Information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still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being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compiled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–</a:t>
            </a:r>
            <a:endParaRPr sz="3200" dirty="0">
              <a:latin typeface="Calibri"/>
              <a:cs typeface="Calibri"/>
            </a:endParaRPr>
          </a:p>
          <a:p>
            <a:pPr marL="355600" marR="760730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First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OTs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employed</a:t>
            </a:r>
            <a:r>
              <a:rPr sz="3200" spc="-60" dirty="0">
                <a:latin typeface="Calibri"/>
                <a:cs typeface="Calibri"/>
              </a:rPr>
              <a:t> Texas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be </a:t>
            </a:r>
            <a:r>
              <a:rPr sz="3200" dirty="0">
                <a:latin typeface="Calibri"/>
                <a:cs typeface="Calibri"/>
              </a:rPr>
              <a:t>documented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reconstruction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aides </a:t>
            </a:r>
            <a:r>
              <a:rPr sz="3200" dirty="0">
                <a:latin typeface="Calibri"/>
                <a:cs typeface="Calibri"/>
              </a:rPr>
              <a:t>assigned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Travis,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Antonio,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January</a:t>
            </a:r>
            <a:r>
              <a:rPr lang="en-US" sz="3200" spc="-10" dirty="0">
                <a:latin typeface="Calibri"/>
                <a:cs typeface="Calibri"/>
              </a:rPr>
              <a:t>,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1919.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First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employed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Texas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operated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facility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Martha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Gilbert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1925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Southwester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Insane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Asylum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(now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Antonio </a:t>
            </a:r>
            <a:r>
              <a:rPr sz="3200" dirty="0">
                <a:latin typeface="Calibri"/>
                <a:cs typeface="Calibri"/>
              </a:rPr>
              <a:t>State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Hospital.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8765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AOTA</a:t>
            </a:r>
            <a:r>
              <a:rPr spc="-125" dirty="0"/>
              <a:t> </a:t>
            </a:r>
            <a:r>
              <a:rPr spc="-20" dirty="0"/>
              <a:t>Representation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607946"/>
            <a:ext cx="8084185" cy="3563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Jane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Myers: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first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85" dirty="0">
                <a:latin typeface="Calibri"/>
                <a:cs typeface="Calibri"/>
              </a:rPr>
              <a:t>TOTA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representative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AOTA </a:t>
            </a:r>
            <a:r>
              <a:rPr sz="3200" dirty="0">
                <a:latin typeface="Calibri"/>
                <a:cs typeface="Calibri"/>
              </a:rPr>
              <a:t>House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Delegates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(now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Representative </a:t>
            </a:r>
            <a:r>
              <a:rPr sz="3200" dirty="0">
                <a:latin typeface="Calibri"/>
                <a:cs typeface="Calibri"/>
              </a:rPr>
              <a:t>Assembly)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first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95" dirty="0">
                <a:latin typeface="Calibri"/>
                <a:cs typeface="Calibri"/>
              </a:rPr>
              <a:t>TOTA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representative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serve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Board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Management</a:t>
            </a:r>
            <a:r>
              <a:rPr sz="3200" spc="-20" dirty="0">
                <a:latin typeface="Calibri"/>
                <a:cs typeface="Calibri"/>
              </a:rPr>
              <a:t> (now </a:t>
            </a:r>
            <a:r>
              <a:rPr sz="3200" dirty="0">
                <a:latin typeface="Calibri"/>
                <a:cs typeface="Calibri"/>
              </a:rPr>
              <a:t>Executive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Board)</a:t>
            </a:r>
            <a:endParaRPr sz="3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24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people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represented</a:t>
            </a:r>
            <a:r>
              <a:rPr sz="3200" spc="-85" dirty="0">
                <a:latin typeface="Calibri"/>
                <a:cs typeface="Calibri"/>
              </a:rPr>
              <a:t> TOTA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AOTA</a:t>
            </a:r>
            <a:r>
              <a:rPr lang="en-US" sz="3200" spc="-20" dirty="0">
                <a:latin typeface="Calibri"/>
                <a:cs typeface="Calibri"/>
              </a:rPr>
              <a:t> (and counting)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4719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AOTA</a:t>
            </a:r>
            <a:r>
              <a:rPr spc="-85" dirty="0"/>
              <a:t> </a:t>
            </a:r>
            <a:r>
              <a:rPr spc="-10" dirty="0"/>
              <a:t>Conferences</a:t>
            </a:r>
            <a:r>
              <a:rPr spc="-120" dirty="0"/>
              <a:t> </a:t>
            </a:r>
            <a:r>
              <a:rPr dirty="0"/>
              <a:t>in</a:t>
            </a:r>
            <a:r>
              <a:rPr spc="-85" dirty="0"/>
              <a:t> Texas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8001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85" dirty="0">
                <a:latin typeface="Calibri"/>
                <a:cs typeface="Calibri"/>
              </a:rPr>
              <a:t>TOTA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hosted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AOTA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conferences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follows: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2097811"/>
            <a:ext cx="1031240" cy="30988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1953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1969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1981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1992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2009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2022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4994" y="2097811"/>
            <a:ext cx="1772920" cy="4631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4035">
              <a:lnSpc>
                <a:spcPct val="120100"/>
              </a:lnSpc>
              <a:spcBef>
                <a:spcPts val="100"/>
              </a:spcBef>
            </a:pPr>
            <a:r>
              <a:rPr lang="en-US" sz="2800" spc="-25" dirty="0">
                <a:latin typeface="Calibri"/>
                <a:cs typeface="Calibri"/>
              </a:rPr>
              <a:t>Houston </a:t>
            </a:r>
            <a:r>
              <a:rPr lang="en-US" sz="2800" spc="-10" dirty="0">
                <a:latin typeface="Calibri"/>
                <a:cs typeface="Calibri"/>
              </a:rPr>
              <a:t>Dallas</a:t>
            </a:r>
            <a:endParaRPr lang="en-US" sz="28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en-US" sz="2800" dirty="0">
                <a:latin typeface="Calibri"/>
                <a:cs typeface="Calibri"/>
              </a:rPr>
              <a:t>San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Antonio Houston </a:t>
            </a:r>
            <a:r>
              <a:rPr lang="en-US" sz="2800" spc="-10" dirty="0" err="1">
                <a:latin typeface="Calibri"/>
                <a:cs typeface="Calibri"/>
              </a:rPr>
              <a:t>Houston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San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Antonio </a:t>
            </a:r>
          </a:p>
          <a:p>
            <a:pPr marL="12700" marR="5080">
              <a:lnSpc>
                <a:spcPct val="120000"/>
              </a:lnSpc>
            </a:pPr>
            <a:r>
              <a:rPr lang="en-US" sz="2800" spc="-10" dirty="0">
                <a:latin typeface="Calibri"/>
                <a:cs typeface="Calibri"/>
              </a:rPr>
              <a:t>   </a:t>
            </a:r>
          </a:p>
          <a:p>
            <a:pPr marL="12700" marR="5080">
              <a:lnSpc>
                <a:spcPct val="120000"/>
              </a:lnSpc>
            </a:pPr>
            <a:endParaRPr lang="en-US" sz="2800" spc="-1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321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Awards/Recognitions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9471"/>
            <a:ext cx="7957184" cy="423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392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Started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1966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incentive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attend conference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First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award: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OTR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Year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(now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Year)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00200"/>
              </a:lnSpc>
              <a:spcBef>
                <a:spcPts val="71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Thirteen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more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award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categories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have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followed: </a:t>
            </a:r>
            <a:r>
              <a:rPr sz="2400" spc="-60" dirty="0">
                <a:latin typeface="Calibri"/>
                <a:cs typeface="Calibri"/>
              </a:rPr>
              <a:t>COTA/OTA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Year,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Clinical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Educator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Year,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Clinical </a:t>
            </a:r>
            <a:r>
              <a:rPr sz="2400" dirty="0">
                <a:latin typeface="Calibri"/>
                <a:cs typeface="Calibri"/>
              </a:rPr>
              <a:t>Excellence,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Distinguished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Award,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Letter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Appreciation,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Roster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Merit,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Academic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Educator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Year, </a:t>
            </a:r>
            <a:r>
              <a:rPr sz="2400" spc="-40" dirty="0">
                <a:latin typeface="Calibri"/>
                <a:cs typeface="Calibri"/>
              </a:rPr>
              <a:t>OTA/OT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Collaboration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Award,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Interdisciplinary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Team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Award, </a:t>
            </a:r>
            <a:r>
              <a:rPr sz="2400" dirty="0">
                <a:latin typeface="Calibri"/>
                <a:cs typeface="Calibri"/>
              </a:rPr>
              <a:t>Student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Leadership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Award,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Horizon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Award,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Service </a:t>
            </a:r>
            <a:r>
              <a:rPr sz="2400" dirty="0">
                <a:latin typeface="Calibri"/>
                <a:cs typeface="Calibri"/>
              </a:rPr>
              <a:t>Recognition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Award,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Legislator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Year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046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Incorporation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987030" cy="457368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85" dirty="0">
                <a:latin typeface="Calibri"/>
                <a:cs typeface="Calibri"/>
              </a:rPr>
              <a:t>TOTA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incorporated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1973</a:t>
            </a:r>
            <a:endParaRPr sz="3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Objectives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were:</a:t>
            </a:r>
            <a:endParaRPr sz="3200" dirty="0">
              <a:latin typeface="Calibri"/>
              <a:cs typeface="Calibri"/>
            </a:endParaRPr>
          </a:p>
          <a:p>
            <a:pPr marL="755015" marR="13335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285" algn="l"/>
              </a:tabLst>
            </a:pPr>
            <a:r>
              <a:rPr sz="2800" spc="-10" dirty="0">
                <a:latin typeface="Calibri"/>
                <a:cs typeface="Calibri"/>
              </a:rPr>
              <a:t>Improve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advance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practice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occupational 	therapy</a:t>
            </a:r>
            <a:endParaRPr sz="2800" dirty="0">
              <a:latin typeface="Calibri"/>
              <a:cs typeface="Calibri"/>
            </a:endParaRPr>
          </a:p>
          <a:p>
            <a:pPr marL="755015" marR="111125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285" algn="l"/>
              </a:tabLst>
            </a:pPr>
            <a:r>
              <a:rPr sz="2800" spc="-10" dirty="0">
                <a:latin typeface="Calibri"/>
                <a:cs typeface="Calibri"/>
              </a:rPr>
              <a:t>Improve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advance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education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qualification 	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lang="en-US" sz="2800" dirty="0">
                <a:latin typeface="Calibri"/>
                <a:cs typeface="Calibri"/>
              </a:rPr>
              <a:t>or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providers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occupational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therapy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Foster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research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study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occupational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therapy</a:t>
            </a:r>
            <a:endParaRPr sz="2800" dirty="0">
              <a:latin typeface="Calibri"/>
              <a:cs typeface="Calibri"/>
            </a:endParaRPr>
          </a:p>
          <a:p>
            <a:pPr marL="755015" marR="2540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285" algn="l"/>
              </a:tabLst>
            </a:pPr>
            <a:r>
              <a:rPr sz="2800" spc="-10" dirty="0">
                <a:latin typeface="Calibri"/>
                <a:cs typeface="Calibri"/>
              </a:rPr>
              <a:t>Engage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activities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further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dissemination 	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knowledge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occupational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therapy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101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Districts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/>
              <a:t>Districts</a:t>
            </a:r>
            <a:r>
              <a:rPr sz="3000" spc="-70" dirty="0"/>
              <a:t> </a:t>
            </a:r>
            <a:r>
              <a:rPr sz="3000" dirty="0"/>
              <a:t>were</a:t>
            </a:r>
            <a:r>
              <a:rPr sz="3000" spc="-50" dirty="0"/>
              <a:t> </a:t>
            </a:r>
            <a:r>
              <a:rPr sz="3000" dirty="0"/>
              <a:t>created</a:t>
            </a:r>
            <a:r>
              <a:rPr sz="3000" spc="-70" dirty="0"/>
              <a:t> </a:t>
            </a:r>
            <a:r>
              <a:rPr sz="3000" dirty="0"/>
              <a:t>to</a:t>
            </a:r>
            <a:r>
              <a:rPr sz="3000" spc="-60" dirty="0"/>
              <a:t> </a:t>
            </a:r>
            <a:r>
              <a:rPr sz="3000" dirty="0"/>
              <a:t>better</a:t>
            </a:r>
            <a:r>
              <a:rPr sz="3000" spc="-50" dirty="0"/>
              <a:t> </a:t>
            </a:r>
            <a:r>
              <a:rPr sz="3000" dirty="0"/>
              <a:t>service</a:t>
            </a:r>
            <a:r>
              <a:rPr sz="3000" spc="-45" dirty="0"/>
              <a:t> </a:t>
            </a:r>
            <a:r>
              <a:rPr sz="3000" spc="-10" dirty="0"/>
              <a:t>members </a:t>
            </a:r>
            <a:r>
              <a:rPr sz="3000" dirty="0"/>
              <a:t>at</a:t>
            </a:r>
            <a:r>
              <a:rPr sz="3000" spc="-25" dirty="0"/>
              <a:t> </a:t>
            </a:r>
            <a:r>
              <a:rPr sz="3000" dirty="0"/>
              <a:t>the</a:t>
            </a:r>
            <a:r>
              <a:rPr sz="3000" spc="-15" dirty="0"/>
              <a:t> </a:t>
            </a:r>
            <a:r>
              <a:rPr sz="3000" dirty="0"/>
              <a:t>local</a:t>
            </a:r>
            <a:r>
              <a:rPr sz="3000" spc="-10" dirty="0"/>
              <a:t> </a:t>
            </a:r>
            <a:r>
              <a:rPr sz="3000" spc="-20" dirty="0"/>
              <a:t>level</a:t>
            </a:r>
            <a:endParaRPr sz="3000" dirty="0"/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000" dirty="0"/>
              <a:t>Originally</a:t>
            </a:r>
            <a:r>
              <a:rPr sz="3000" spc="-45" dirty="0"/>
              <a:t> </a:t>
            </a:r>
            <a:r>
              <a:rPr sz="3000" dirty="0"/>
              <a:t>5</a:t>
            </a:r>
            <a:r>
              <a:rPr sz="3000" spc="-45" dirty="0"/>
              <a:t> </a:t>
            </a:r>
            <a:r>
              <a:rPr sz="3000" dirty="0"/>
              <a:t>districts</a:t>
            </a:r>
            <a:r>
              <a:rPr sz="3000" spc="-35" dirty="0"/>
              <a:t> </a:t>
            </a:r>
            <a:r>
              <a:rPr sz="3000" dirty="0"/>
              <a:t>were</a:t>
            </a:r>
            <a:r>
              <a:rPr sz="3000" spc="-45" dirty="0"/>
              <a:t> </a:t>
            </a:r>
            <a:r>
              <a:rPr sz="3000" dirty="0"/>
              <a:t>created</a:t>
            </a:r>
            <a:r>
              <a:rPr sz="3000" spc="-65" dirty="0"/>
              <a:t> </a:t>
            </a:r>
            <a:r>
              <a:rPr sz="3000" dirty="0"/>
              <a:t>in</a:t>
            </a:r>
            <a:r>
              <a:rPr sz="3000" spc="-45" dirty="0"/>
              <a:t> </a:t>
            </a:r>
            <a:r>
              <a:rPr sz="3000" spc="-20" dirty="0"/>
              <a:t>1974</a:t>
            </a:r>
            <a:endParaRPr sz="3000" dirty="0"/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000" dirty="0"/>
              <a:t>Change</a:t>
            </a:r>
            <a:r>
              <a:rPr sz="3000" spc="-40" dirty="0"/>
              <a:t> </a:t>
            </a:r>
            <a:r>
              <a:rPr sz="3000" dirty="0"/>
              <a:t>to</a:t>
            </a:r>
            <a:r>
              <a:rPr sz="3000" spc="-30" dirty="0"/>
              <a:t> </a:t>
            </a:r>
            <a:r>
              <a:rPr sz="3000" dirty="0"/>
              <a:t>6</a:t>
            </a:r>
            <a:r>
              <a:rPr sz="3000" spc="-25" dirty="0"/>
              <a:t> </a:t>
            </a:r>
            <a:r>
              <a:rPr sz="3000" dirty="0"/>
              <a:t>current</a:t>
            </a:r>
            <a:r>
              <a:rPr sz="3000" spc="-35" dirty="0"/>
              <a:t> </a:t>
            </a:r>
            <a:r>
              <a:rPr sz="3000" dirty="0"/>
              <a:t>districts:</a:t>
            </a:r>
            <a:r>
              <a:rPr sz="3000" spc="-25" dirty="0"/>
              <a:t> </a:t>
            </a:r>
            <a:r>
              <a:rPr sz="3000" dirty="0"/>
              <a:t>Added</a:t>
            </a:r>
            <a:r>
              <a:rPr sz="3000" spc="-30" dirty="0"/>
              <a:t> </a:t>
            </a:r>
            <a:r>
              <a:rPr sz="3000" dirty="0"/>
              <a:t>Rio</a:t>
            </a:r>
            <a:r>
              <a:rPr sz="3000" spc="-30" dirty="0"/>
              <a:t> </a:t>
            </a:r>
            <a:r>
              <a:rPr sz="3000" spc="-10" dirty="0"/>
              <a:t>Grande</a:t>
            </a:r>
            <a:endParaRPr sz="3000" dirty="0"/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</a:tabLst>
            </a:pPr>
            <a:r>
              <a:rPr sz="2600" dirty="0">
                <a:latin typeface="Calibri"/>
                <a:cs typeface="Calibri"/>
              </a:rPr>
              <a:t>Alamo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South</a:t>
            </a:r>
            <a:endParaRPr sz="26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600" dirty="0">
                <a:latin typeface="Calibri"/>
                <a:cs typeface="Calibri"/>
              </a:rPr>
              <a:t>Capital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Centex</a:t>
            </a:r>
            <a:endParaRPr sz="26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</a:tabLst>
            </a:pPr>
            <a:r>
              <a:rPr sz="2600" dirty="0">
                <a:latin typeface="Calibri"/>
                <a:cs typeface="Calibri"/>
              </a:rPr>
              <a:t>Great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Plains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West</a:t>
            </a:r>
            <a:endParaRPr sz="26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600" dirty="0">
                <a:latin typeface="Calibri"/>
                <a:cs typeface="Calibri"/>
              </a:rPr>
              <a:t>Gulf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Coa</a:t>
            </a:r>
            <a:r>
              <a:rPr lang="en-US" sz="2600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20" dirty="0">
                <a:latin typeface="Calibri"/>
                <a:cs typeface="Calibri"/>
              </a:rPr>
              <a:t> East</a:t>
            </a:r>
            <a:endParaRPr sz="26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600" dirty="0">
                <a:latin typeface="Calibri"/>
                <a:cs typeface="Calibri"/>
              </a:rPr>
              <a:t>Rio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Grande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(1993)</a:t>
            </a:r>
            <a:endParaRPr sz="26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600" spc="-10" dirty="0">
                <a:latin typeface="Calibri"/>
                <a:cs typeface="Calibri"/>
              </a:rPr>
              <a:t>Trinity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North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76197"/>
            <a:ext cx="5486400" cy="66674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41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Licensure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775575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1983.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Texas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Legislature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passed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license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occupational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therapy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personnel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Both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OTs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OTAs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were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included.</a:t>
            </a:r>
            <a:endParaRPr sz="3200">
              <a:latin typeface="Calibri"/>
              <a:cs typeface="Calibri"/>
            </a:endParaRPr>
          </a:p>
          <a:p>
            <a:pPr marL="355600" marR="7175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Original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board: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TABOT</a:t>
            </a:r>
            <a:r>
              <a:rPr sz="3200" spc="-45" dirty="0">
                <a:latin typeface="Calibri"/>
                <a:cs typeface="Calibri"/>
              </a:rPr>
              <a:t> (Texas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Advisory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Board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Occupational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Therapy)</a:t>
            </a:r>
            <a:r>
              <a:rPr sz="3200" spc="-20" dirty="0">
                <a:latin typeface="Calibri"/>
                <a:cs typeface="Calibri"/>
              </a:rPr>
              <a:t> (1983-</a:t>
            </a:r>
            <a:r>
              <a:rPr sz="3200" spc="-10" dirty="0">
                <a:latin typeface="Calibri"/>
                <a:cs typeface="Calibri"/>
              </a:rPr>
              <a:t>1993)</a:t>
            </a:r>
            <a:endParaRPr sz="3200">
              <a:latin typeface="Calibri"/>
              <a:cs typeface="Calibri"/>
            </a:endParaRPr>
          </a:p>
          <a:p>
            <a:pPr marL="355600" marR="72961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Current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board: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TBOTE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(Texas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Board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Occupational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Therapy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Examiners)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(1993- present)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9600">
              <a:lnSpc>
                <a:spcPct val="100000"/>
              </a:lnSpc>
              <a:spcBef>
                <a:spcPts val="105"/>
              </a:spcBef>
            </a:pPr>
            <a:r>
              <a:rPr dirty="0"/>
              <a:t>Historical</a:t>
            </a:r>
            <a:r>
              <a:rPr spc="-140" dirty="0"/>
              <a:t> </a:t>
            </a:r>
            <a:r>
              <a:rPr spc="-10" dirty="0"/>
              <a:t>Archives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787640" cy="266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8279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Historical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documents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85" dirty="0">
                <a:latin typeface="Calibri"/>
                <a:cs typeface="Calibri"/>
              </a:rPr>
              <a:t>TOTA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housed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Moody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Medical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Library,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University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Texas </a:t>
            </a:r>
            <a:r>
              <a:rPr sz="3200" dirty="0">
                <a:latin typeface="Calibri"/>
                <a:cs typeface="Calibri"/>
              </a:rPr>
              <a:t>Medical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Branch,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Galveston.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First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collection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donated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1990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guide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collection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created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1992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060" y="461899"/>
            <a:ext cx="4358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Executive</a:t>
            </a:r>
            <a:r>
              <a:rPr spc="-185" dirty="0"/>
              <a:t> </a:t>
            </a:r>
            <a:r>
              <a:rPr spc="-10" dirty="0"/>
              <a:t>Directors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7355"/>
            <a:ext cx="6786880" cy="21526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85" dirty="0">
                <a:latin typeface="Calibri"/>
                <a:cs typeface="Calibri"/>
              </a:rPr>
              <a:t>TOTA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three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executive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directors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Augusta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Gelfant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(1995-</a:t>
            </a:r>
            <a:r>
              <a:rPr sz="2800" spc="-10" dirty="0">
                <a:latin typeface="Calibri"/>
                <a:cs typeface="Calibri"/>
              </a:rPr>
              <a:t>2000)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Mary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Hennigan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(2000-</a:t>
            </a:r>
            <a:r>
              <a:rPr sz="2800" spc="-10" dirty="0">
                <a:latin typeface="Calibri"/>
                <a:cs typeface="Calibri"/>
              </a:rPr>
              <a:t>2016)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Judi</a:t>
            </a:r>
            <a:r>
              <a:rPr lang="en-US" sz="2800" dirty="0">
                <a:latin typeface="Calibri"/>
                <a:cs typeface="Calibri"/>
              </a:rPr>
              <a:t>th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Joseph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(2017-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1748" y="461899"/>
            <a:ext cx="55372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Some</a:t>
            </a:r>
            <a:r>
              <a:rPr spc="-110" dirty="0"/>
              <a:t> </a:t>
            </a:r>
            <a:r>
              <a:rPr dirty="0"/>
              <a:t>Famous</a:t>
            </a:r>
            <a:r>
              <a:rPr spc="-90" dirty="0"/>
              <a:t> </a:t>
            </a:r>
            <a:r>
              <a:rPr spc="-85" dirty="0"/>
              <a:t>Texan</a:t>
            </a:r>
            <a:r>
              <a:rPr spc="-100" dirty="0"/>
              <a:t> </a:t>
            </a:r>
            <a:r>
              <a:rPr spc="-105" dirty="0"/>
              <a:t>OTs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751"/>
            <a:ext cx="7600950" cy="47455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32384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Two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Presidents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AOTA: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Jerry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Johnson,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Robert </a:t>
            </a:r>
            <a:r>
              <a:rPr sz="3000" spc="-20" dirty="0">
                <a:latin typeface="Calibri"/>
                <a:cs typeface="Calibri"/>
              </a:rPr>
              <a:t>Bing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Two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Speakers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RA: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Regina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(Reggie)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Campbell, </a:t>
            </a:r>
            <a:r>
              <a:rPr sz="3000" dirty="0">
                <a:latin typeface="Calibri"/>
                <a:cs typeface="Calibri"/>
              </a:rPr>
              <a:t>Mary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Francis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(Francie)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Baxter</a:t>
            </a:r>
            <a:endParaRPr sz="3000" dirty="0">
              <a:latin typeface="Calibri"/>
              <a:cs typeface="Calibri"/>
            </a:endParaRPr>
          </a:p>
          <a:p>
            <a:pPr marL="355600" marR="386715" indent="-342900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One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Vice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President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AOTA: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Charles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(Chuck) Christensen</a:t>
            </a:r>
            <a:endParaRPr sz="3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One VP of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RA: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Diane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Puccetti</a:t>
            </a:r>
            <a:endParaRPr sz="3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One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Secretary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AOTA: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Esther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Bell</a:t>
            </a:r>
            <a:endParaRPr sz="3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One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Parliamentarian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RA: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Esther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Bell</a:t>
            </a:r>
            <a:endParaRPr lang="en-US" sz="3000" spc="-2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3000" spc="-20" dirty="0">
                <a:latin typeface="Calibri"/>
                <a:cs typeface="Calibri"/>
              </a:rPr>
              <a:t>*and counting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Reconstruction</a:t>
            </a:r>
            <a:r>
              <a:rPr sz="4000" spc="-95" dirty="0"/>
              <a:t> </a:t>
            </a:r>
            <a:r>
              <a:rPr sz="4000" dirty="0"/>
              <a:t>Aides</a:t>
            </a:r>
            <a:r>
              <a:rPr sz="4000" spc="-114" dirty="0"/>
              <a:t> </a:t>
            </a:r>
            <a:r>
              <a:rPr sz="4000" dirty="0"/>
              <a:t>at</a:t>
            </a:r>
            <a:r>
              <a:rPr sz="4000" spc="-100" dirty="0"/>
              <a:t> </a:t>
            </a:r>
            <a:r>
              <a:rPr sz="4000" dirty="0"/>
              <a:t>Camp</a:t>
            </a:r>
            <a:r>
              <a:rPr sz="4000" spc="-100" dirty="0"/>
              <a:t> </a:t>
            </a:r>
            <a:r>
              <a:rPr sz="4000" spc="-10" dirty="0"/>
              <a:t>Travis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1066800"/>
            <a:ext cx="78486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208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26162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American</a:t>
            </a:r>
            <a:r>
              <a:rPr spc="-55" dirty="0"/>
              <a:t> </a:t>
            </a:r>
            <a:r>
              <a:rPr spc="-10" dirty="0"/>
              <a:t>Occupational</a:t>
            </a:r>
            <a:r>
              <a:rPr spc="-70" dirty="0"/>
              <a:t> </a:t>
            </a:r>
            <a:r>
              <a:rPr dirty="0"/>
              <a:t>Therapy</a:t>
            </a:r>
            <a:r>
              <a:rPr spc="-70" dirty="0"/>
              <a:t> </a:t>
            </a:r>
            <a:r>
              <a:rPr dirty="0"/>
              <a:t>Association</a:t>
            </a:r>
            <a:r>
              <a:rPr spc="-75" dirty="0"/>
              <a:t> </a:t>
            </a:r>
            <a:r>
              <a:rPr spc="-30" dirty="0"/>
              <a:t>(1932-</a:t>
            </a:r>
            <a:r>
              <a:rPr dirty="0"/>
              <a:t>43)</a:t>
            </a:r>
            <a:r>
              <a:rPr spc="-75" dirty="0"/>
              <a:t> </a:t>
            </a:r>
            <a:r>
              <a:rPr i="1" spc="-10" dirty="0">
                <a:latin typeface="Calibri"/>
                <a:cs typeface="Calibri"/>
              </a:rPr>
              <a:t>National </a:t>
            </a:r>
            <a:r>
              <a:rPr i="1" dirty="0">
                <a:latin typeface="Calibri"/>
                <a:cs typeface="Calibri"/>
              </a:rPr>
              <a:t>Directory</a:t>
            </a:r>
            <a:r>
              <a:rPr i="1" spc="-6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of</a:t>
            </a:r>
            <a:r>
              <a:rPr i="1" spc="-6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Qualified</a:t>
            </a:r>
            <a:r>
              <a:rPr i="1" spc="-6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Occupational</a:t>
            </a:r>
            <a:r>
              <a:rPr i="1" spc="-70" dirty="0">
                <a:latin typeface="Calibri"/>
                <a:cs typeface="Calibri"/>
              </a:rPr>
              <a:t> </a:t>
            </a:r>
            <a:r>
              <a:rPr i="1" spc="-20" dirty="0">
                <a:latin typeface="Calibri"/>
                <a:cs typeface="Calibri"/>
              </a:rPr>
              <a:t>Therapists</a:t>
            </a:r>
            <a:r>
              <a:rPr spc="-20" dirty="0"/>
              <a:t>.</a:t>
            </a:r>
            <a:r>
              <a:rPr spc="-65" dirty="0"/>
              <a:t> </a:t>
            </a:r>
            <a:r>
              <a:rPr dirty="0"/>
              <a:t>New</a:t>
            </a:r>
            <a:r>
              <a:rPr spc="-30" dirty="0"/>
              <a:t> </a:t>
            </a:r>
            <a:r>
              <a:rPr spc="-25" dirty="0"/>
              <a:t>York:</a:t>
            </a:r>
            <a:r>
              <a:rPr spc="-65" dirty="0"/>
              <a:t> </a:t>
            </a:r>
            <a:r>
              <a:rPr spc="-10" dirty="0"/>
              <a:t>Author</a:t>
            </a:r>
          </a:p>
          <a:p>
            <a:pPr marL="355600" marR="35369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pc="-10" dirty="0"/>
              <a:t>Occupational</a:t>
            </a:r>
            <a:r>
              <a:rPr spc="-70" dirty="0"/>
              <a:t> </a:t>
            </a:r>
            <a:r>
              <a:rPr dirty="0"/>
              <a:t>Therapy</a:t>
            </a:r>
            <a:r>
              <a:rPr spc="-55" dirty="0"/>
              <a:t> </a:t>
            </a:r>
            <a:r>
              <a:rPr dirty="0"/>
              <a:t>Notes:</a:t>
            </a:r>
            <a:r>
              <a:rPr spc="-50" dirty="0"/>
              <a:t> </a:t>
            </a:r>
            <a:r>
              <a:rPr dirty="0"/>
              <a:t>(1936).</a:t>
            </a:r>
            <a:r>
              <a:rPr spc="-75" dirty="0"/>
              <a:t> </a:t>
            </a:r>
            <a:r>
              <a:rPr dirty="0"/>
              <a:t>First</a:t>
            </a:r>
            <a:r>
              <a:rPr spc="-70" dirty="0"/>
              <a:t> </a:t>
            </a:r>
            <a:r>
              <a:rPr dirty="0"/>
              <a:t>meeting</a:t>
            </a:r>
            <a:r>
              <a:rPr spc="-4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Texas association,</a:t>
            </a:r>
            <a:r>
              <a:rPr spc="-85" dirty="0"/>
              <a:t> </a:t>
            </a:r>
            <a:r>
              <a:rPr i="1" spc="-10" dirty="0">
                <a:latin typeface="Calibri"/>
                <a:cs typeface="Calibri"/>
              </a:rPr>
              <a:t>Occupational</a:t>
            </a:r>
            <a:r>
              <a:rPr i="1" spc="-7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Therapy</a:t>
            </a:r>
            <a:r>
              <a:rPr i="1" spc="-5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and</a:t>
            </a:r>
            <a:r>
              <a:rPr i="1" spc="-6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Rehabilitation,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15</a:t>
            </a:r>
            <a:r>
              <a:rPr spc="-10" dirty="0"/>
              <a:t>(5)337- </a:t>
            </a:r>
            <a:r>
              <a:rPr spc="-20" dirty="0"/>
              <a:t>338.</a:t>
            </a:r>
          </a:p>
          <a:p>
            <a:pPr marL="355600" marR="108204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Bell,</a:t>
            </a:r>
            <a:r>
              <a:rPr spc="-35" dirty="0"/>
              <a:t> </a:t>
            </a:r>
            <a:r>
              <a:rPr dirty="0"/>
              <a:t>E.</a:t>
            </a:r>
            <a:r>
              <a:rPr spc="-30" dirty="0"/>
              <a:t> </a:t>
            </a:r>
            <a:r>
              <a:rPr dirty="0"/>
              <a:t>(2006).</a:t>
            </a:r>
            <a:r>
              <a:rPr spc="-55" dirty="0"/>
              <a:t> </a:t>
            </a:r>
            <a:r>
              <a:rPr spc="-65" dirty="0"/>
              <a:t>TOTA</a:t>
            </a:r>
            <a:r>
              <a:rPr spc="-10" dirty="0"/>
              <a:t> </a:t>
            </a:r>
            <a:r>
              <a:rPr spc="-25" dirty="0"/>
              <a:t>1936-</a:t>
            </a:r>
            <a:r>
              <a:rPr dirty="0"/>
              <a:t>2006:</a:t>
            </a:r>
            <a:r>
              <a:rPr spc="-7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spc="-10" dirty="0"/>
              <a:t>celebration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spc="-20" dirty="0"/>
              <a:t>70</a:t>
            </a:r>
            <a:r>
              <a:rPr sz="2175" spc="-30" baseline="24904" dirty="0"/>
              <a:t>th </a:t>
            </a:r>
            <a:r>
              <a:rPr sz="2200" spc="-25" dirty="0"/>
              <a:t>anniversary.</a:t>
            </a:r>
            <a:r>
              <a:rPr sz="2200" spc="-90" dirty="0"/>
              <a:t> </a:t>
            </a:r>
            <a:r>
              <a:rPr sz="2200" i="1" spc="-20" dirty="0">
                <a:latin typeface="Calibri"/>
                <a:cs typeface="Calibri"/>
              </a:rPr>
              <a:t>Revista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OT</a:t>
            </a:r>
            <a:r>
              <a:rPr sz="2200" dirty="0"/>
              <a:t>,</a:t>
            </a:r>
            <a:r>
              <a:rPr sz="2200" spc="-30" dirty="0"/>
              <a:t> </a:t>
            </a:r>
            <a:r>
              <a:rPr sz="2200" dirty="0"/>
              <a:t>Spring,</a:t>
            </a:r>
            <a:r>
              <a:rPr sz="2200" spc="-35" dirty="0"/>
              <a:t> </a:t>
            </a:r>
            <a:r>
              <a:rPr sz="2200" dirty="0"/>
              <a:t>pp.</a:t>
            </a:r>
            <a:r>
              <a:rPr sz="2200" spc="-40" dirty="0"/>
              <a:t> </a:t>
            </a:r>
            <a:r>
              <a:rPr sz="2200" dirty="0"/>
              <a:t>1,</a:t>
            </a:r>
            <a:r>
              <a:rPr sz="2200" spc="-25" dirty="0"/>
              <a:t> </a:t>
            </a:r>
            <a:r>
              <a:rPr sz="2200" spc="-20" dirty="0"/>
              <a:t>4-</a:t>
            </a:r>
            <a:r>
              <a:rPr sz="2200" spc="-25" dirty="0"/>
              <a:t>6.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375"/>
              </a:lnSpc>
              <a:buFont typeface="Arial"/>
              <a:buChar char="•"/>
              <a:tabLst>
                <a:tab pos="354965" algn="l"/>
              </a:tabLst>
            </a:pPr>
            <a:r>
              <a:rPr dirty="0"/>
              <a:t>Bell,</a:t>
            </a:r>
            <a:r>
              <a:rPr spc="-45" dirty="0"/>
              <a:t> </a:t>
            </a:r>
            <a:r>
              <a:rPr dirty="0"/>
              <a:t>E.</a:t>
            </a:r>
            <a:r>
              <a:rPr spc="-35" dirty="0"/>
              <a:t> </a:t>
            </a:r>
            <a:r>
              <a:rPr dirty="0"/>
              <a:t>(2006).</a:t>
            </a:r>
            <a:r>
              <a:rPr spc="-60" dirty="0"/>
              <a:t> </a:t>
            </a:r>
            <a:r>
              <a:rPr dirty="0"/>
              <a:t>From</a:t>
            </a:r>
            <a:r>
              <a:rPr spc="-30" dirty="0"/>
              <a:t> </a:t>
            </a:r>
            <a:r>
              <a:rPr dirty="0"/>
              <a:t>crafts</a:t>
            </a:r>
            <a:r>
              <a:rPr spc="-5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20" dirty="0"/>
              <a:t>research.</a:t>
            </a:r>
            <a:r>
              <a:rPr spc="-95" dirty="0"/>
              <a:t> </a:t>
            </a:r>
            <a:r>
              <a:rPr i="1" spc="-20" dirty="0">
                <a:latin typeface="Calibri"/>
                <a:cs typeface="Calibri"/>
              </a:rPr>
              <a:t>Revista</a:t>
            </a:r>
            <a:r>
              <a:rPr i="1" spc="-55" dirty="0">
                <a:latin typeface="Calibri"/>
                <a:cs typeface="Calibri"/>
              </a:rPr>
              <a:t> </a:t>
            </a:r>
            <a:r>
              <a:rPr i="1" spc="-95" dirty="0">
                <a:latin typeface="Calibri"/>
                <a:cs typeface="Calibri"/>
              </a:rPr>
              <a:t>OT,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spc="-10" dirty="0"/>
              <a:t>Conference</a:t>
            </a:r>
          </a:p>
          <a:p>
            <a:pPr marL="355600">
              <a:lnSpc>
                <a:spcPts val="2375"/>
              </a:lnSpc>
            </a:pPr>
            <a:r>
              <a:rPr dirty="0"/>
              <a:t>Issue,</a:t>
            </a:r>
            <a:r>
              <a:rPr spc="-30" dirty="0"/>
              <a:t> </a:t>
            </a:r>
            <a:r>
              <a:rPr dirty="0"/>
              <a:t>pp.</a:t>
            </a:r>
            <a:r>
              <a:rPr spc="-40" dirty="0"/>
              <a:t> </a:t>
            </a:r>
            <a:r>
              <a:rPr dirty="0"/>
              <a:t>1,</a:t>
            </a:r>
            <a:r>
              <a:rPr spc="-40" dirty="0"/>
              <a:t> </a:t>
            </a:r>
            <a:r>
              <a:rPr spc="-35" dirty="0"/>
              <a:t>5.</a:t>
            </a:r>
          </a:p>
          <a:p>
            <a:pPr marL="354965" indent="-342265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Gilekson,</a:t>
            </a:r>
            <a:r>
              <a:rPr spc="-55" dirty="0"/>
              <a:t> </a:t>
            </a:r>
            <a:r>
              <a:rPr dirty="0"/>
              <a:t>G.</a:t>
            </a:r>
            <a:r>
              <a:rPr spc="-60" dirty="0"/>
              <a:t> </a:t>
            </a:r>
            <a:r>
              <a:rPr dirty="0"/>
              <a:t>&amp;</a:t>
            </a:r>
            <a:r>
              <a:rPr spc="-45" dirty="0"/>
              <a:t> </a:t>
            </a:r>
            <a:r>
              <a:rPr dirty="0"/>
              <a:t>Gilekson,</a:t>
            </a:r>
            <a:r>
              <a:rPr spc="-50" dirty="0"/>
              <a:t> </a:t>
            </a:r>
            <a:r>
              <a:rPr dirty="0"/>
              <a:t>G.</a:t>
            </a:r>
            <a:r>
              <a:rPr spc="-55" dirty="0"/>
              <a:t> </a:t>
            </a:r>
            <a:r>
              <a:rPr dirty="0"/>
              <a:t>(1996).</a:t>
            </a:r>
            <a:r>
              <a:rPr spc="-65" dirty="0"/>
              <a:t> </a:t>
            </a:r>
            <a:r>
              <a:rPr i="1" dirty="0">
                <a:latin typeface="Calibri"/>
                <a:cs typeface="Calibri"/>
              </a:rPr>
              <a:t>The</a:t>
            </a:r>
            <a:r>
              <a:rPr i="1" spc="-40" dirty="0">
                <a:latin typeface="Calibri"/>
                <a:cs typeface="Calibri"/>
              </a:rPr>
              <a:t> </a:t>
            </a:r>
            <a:r>
              <a:rPr i="1" spc="-60" dirty="0">
                <a:latin typeface="Calibri"/>
                <a:cs typeface="Calibri"/>
              </a:rPr>
              <a:t>Texas</a:t>
            </a:r>
            <a:r>
              <a:rPr i="1" spc="-5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Occupational</a:t>
            </a:r>
            <a:r>
              <a:rPr i="1" spc="-7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Therapy</a:t>
            </a:r>
          </a:p>
          <a:p>
            <a:pPr marL="355600">
              <a:lnSpc>
                <a:spcPts val="2375"/>
              </a:lnSpc>
            </a:pPr>
            <a:r>
              <a:rPr i="1" spc="-10" dirty="0">
                <a:latin typeface="Calibri"/>
                <a:cs typeface="Calibri"/>
              </a:rPr>
              <a:t>Association:</a:t>
            </a:r>
            <a:r>
              <a:rPr i="1" spc="-4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The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first</a:t>
            </a:r>
            <a:r>
              <a:rPr i="1" spc="-3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60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spc="-25" dirty="0">
                <a:latin typeface="Calibri"/>
                <a:cs typeface="Calibri"/>
              </a:rPr>
              <a:t>years…1936-</a:t>
            </a:r>
            <a:r>
              <a:rPr i="1" dirty="0">
                <a:latin typeface="Calibri"/>
                <a:cs typeface="Calibri"/>
              </a:rPr>
              <a:t>1996</a:t>
            </a:r>
            <a:r>
              <a:rPr dirty="0"/>
              <a:t>.</a:t>
            </a:r>
            <a:r>
              <a:rPr spc="-50" dirty="0"/>
              <a:t> </a:t>
            </a:r>
            <a:r>
              <a:rPr dirty="0"/>
              <a:t>Austin,</a:t>
            </a:r>
            <a:r>
              <a:rPr spc="-40" dirty="0"/>
              <a:t> </a:t>
            </a:r>
            <a:r>
              <a:rPr dirty="0"/>
              <a:t>TX:</a:t>
            </a:r>
            <a:r>
              <a:rPr spc="-35" dirty="0"/>
              <a:t> </a:t>
            </a:r>
            <a:r>
              <a:rPr spc="-20" dirty="0"/>
              <a:t>TOTA</a:t>
            </a:r>
          </a:p>
          <a:p>
            <a:pPr marL="354965" indent="-342265">
              <a:lnSpc>
                <a:spcPts val="2375"/>
              </a:lnSpc>
              <a:buFont typeface="Arial"/>
              <a:buChar char="•"/>
              <a:tabLst>
                <a:tab pos="354965" algn="l"/>
              </a:tabLst>
            </a:pPr>
            <a:r>
              <a:rPr spc="-40" dirty="0"/>
              <a:t>Low,</a:t>
            </a:r>
            <a:r>
              <a:rPr spc="-65" dirty="0"/>
              <a:t> </a:t>
            </a:r>
            <a:r>
              <a:rPr dirty="0"/>
              <a:t>J.</a:t>
            </a:r>
            <a:r>
              <a:rPr spc="-65" dirty="0"/>
              <a:t> </a:t>
            </a:r>
            <a:r>
              <a:rPr dirty="0"/>
              <a:t>(1985).</a:t>
            </a:r>
            <a:r>
              <a:rPr spc="-75" dirty="0"/>
              <a:t> </a:t>
            </a:r>
            <a:r>
              <a:rPr dirty="0"/>
              <a:t>Pearl</a:t>
            </a:r>
            <a:r>
              <a:rPr spc="-75" dirty="0"/>
              <a:t> </a:t>
            </a:r>
            <a:r>
              <a:rPr dirty="0"/>
              <a:t>Jones</a:t>
            </a:r>
            <a:r>
              <a:rPr spc="-50" dirty="0"/>
              <a:t> </a:t>
            </a:r>
            <a:r>
              <a:rPr spc="-30" dirty="0"/>
              <a:t>Tennyson.</a:t>
            </a:r>
            <a:r>
              <a:rPr spc="-65" dirty="0"/>
              <a:t> </a:t>
            </a:r>
            <a:r>
              <a:rPr dirty="0"/>
              <a:t>Chicago:</a:t>
            </a:r>
            <a:r>
              <a:rPr spc="-75" dirty="0"/>
              <a:t> </a:t>
            </a:r>
            <a:r>
              <a:rPr dirty="0"/>
              <a:t>University</a:t>
            </a:r>
            <a:r>
              <a:rPr spc="-6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spc="-10" dirty="0"/>
              <a:t>Illinois</a:t>
            </a:r>
          </a:p>
          <a:p>
            <a:pPr marL="355600">
              <a:lnSpc>
                <a:spcPts val="2375"/>
              </a:lnSpc>
            </a:pPr>
            <a:r>
              <a:rPr spc="-10" dirty="0"/>
              <a:t>Archives</a:t>
            </a:r>
            <a:r>
              <a:rPr spc="-55" dirty="0"/>
              <a:t> </a:t>
            </a:r>
            <a:r>
              <a:rPr spc="-25" dirty="0"/>
              <a:t>Library.</a:t>
            </a:r>
            <a:r>
              <a:rPr spc="-65" dirty="0"/>
              <a:t> </a:t>
            </a:r>
            <a:r>
              <a:rPr spc="-10" dirty="0"/>
              <a:t>(transcription</a:t>
            </a:r>
            <a:r>
              <a:rPr spc="-5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notes)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DB301B-472E-95F6-348C-BB5E359F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49" y="461899"/>
            <a:ext cx="7921701" cy="738664"/>
          </a:xfrm>
        </p:spPr>
        <p:txBody>
          <a:bodyPr/>
          <a:lstStyle/>
          <a:p>
            <a:r>
              <a:rPr lang="en-US" sz="2400" dirty="0"/>
              <a:t>This PowerPoint can be reproduced without permission for educational purposes.  It is the property of TOTA</a:t>
            </a:r>
          </a:p>
        </p:txBody>
      </p:sp>
    </p:spTree>
    <p:extLst>
      <p:ext uri="{BB962C8B-B14F-4D97-AF65-F5344CB8AC3E}">
        <p14:creationId xmlns:p14="http://schemas.microsoft.com/office/powerpoint/2010/main" val="78003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8040">
              <a:lnSpc>
                <a:spcPct val="100000"/>
              </a:lnSpc>
              <a:spcBef>
                <a:spcPts val="105"/>
              </a:spcBef>
            </a:pPr>
            <a:r>
              <a:rPr dirty="0"/>
              <a:t>Names</a:t>
            </a:r>
            <a:r>
              <a:rPr spc="-1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10" dirty="0"/>
              <a:t>Article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4931410" cy="43180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Jeanette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Abel: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Franciso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Eleanor Cook: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Antonio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Dorothea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Holt: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San </a:t>
            </a:r>
            <a:r>
              <a:rPr sz="3200" spc="-10" dirty="0">
                <a:latin typeface="Calibri"/>
                <a:cs typeface="Calibri"/>
              </a:rPr>
              <a:t>Antonio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Anna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Hong: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California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Mary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Millette: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Colorado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Florence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Nesbit: </a:t>
            </a:r>
            <a:r>
              <a:rPr sz="3200" spc="-10" dirty="0">
                <a:latin typeface="Calibri"/>
                <a:cs typeface="Calibri"/>
              </a:rPr>
              <a:t>California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Ida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Shipman: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Houston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20" dirty="0">
                <a:latin typeface="Calibri"/>
                <a:cs typeface="Calibri"/>
              </a:rPr>
              <a:t>Vera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Timpson: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Antonio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dirty="0"/>
              <a:t>Reconstruction</a:t>
            </a:r>
            <a:r>
              <a:rPr spc="-100" dirty="0"/>
              <a:t> </a:t>
            </a:r>
            <a:r>
              <a:rPr dirty="0"/>
              <a:t>Aide:</a:t>
            </a:r>
            <a:r>
              <a:rPr spc="-70" dirty="0"/>
              <a:t> </a:t>
            </a:r>
            <a:r>
              <a:rPr dirty="0"/>
              <a:t>Camp</a:t>
            </a:r>
            <a:r>
              <a:rPr spc="-70" dirty="0"/>
              <a:t> </a:t>
            </a:r>
            <a:r>
              <a:rPr spc="-10" dirty="0"/>
              <a:t>Logan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5614" y="1610722"/>
            <a:ext cx="3556635" cy="4519295"/>
            <a:chOff x="755614" y="1610722"/>
            <a:chExt cx="3556635" cy="4519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614" y="1610722"/>
              <a:ext cx="3556071" cy="45189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769363"/>
              <a:ext cx="3058668" cy="402183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836420"/>
            <a:ext cx="3712463" cy="34747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6794" y="5962903"/>
            <a:ext cx="182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Martha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Roslin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Emig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1725167"/>
            <a:ext cx="3001010" cy="4066540"/>
          </a:xfrm>
          <a:custGeom>
            <a:avLst/>
            <a:gdLst/>
            <a:ahLst/>
            <a:cxnLst/>
            <a:rect l="l" t="t" r="r" b="b"/>
            <a:pathLst>
              <a:path w="3001010" h="4066540">
                <a:moveTo>
                  <a:pt x="0" y="43561"/>
                </a:moveTo>
                <a:lnTo>
                  <a:pt x="3000755" y="0"/>
                </a:lnTo>
              </a:path>
              <a:path w="3001010" h="4066540">
                <a:moveTo>
                  <a:pt x="0" y="4066032"/>
                </a:moveTo>
                <a:lnTo>
                  <a:pt x="3000755" y="406603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Reconstruction</a:t>
            </a:r>
            <a:r>
              <a:rPr spc="-55" dirty="0"/>
              <a:t> </a:t>
            </a:r>
            <a:r>
              <a:rPr dirty="0"/>
              <a:t>Aides</a:t>
            </a:r>
            <a:r>
              <a:rPr spc="-45" dirty="0"/>
              <a:t> </a:t>
            </a:r>
            <a:r>
              <a:rPr dirty="0"/>
              <a:t>Born</a:t>
            </a:r>
            <a:r>
              <a:rPr spc="-5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80" dirty="0"/>
              <a:t>Texas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7175"/>
            <a:ext cx="8002905" cy="43275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5080" indent="-342900">
              <a:lnSpc>
                <a:spcPct val="8070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Mary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(Mollie)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Weldon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Blake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(Mrs.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Rufus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Burleson </a:t>
            </a:r>
            <a:r>
              <a:rPr sz="3000" dirty="0">
                <a:latin typeface="Calibri"/>
                <a:cs typeface="Calibri"/>
              </a:rPr>
              <a:t>Pearce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Sr.),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(1890-</a:t>
            </a:r>
            <a:r>
              <a:rPr sz="3000" dirty="0">
                <a:latin typeface="Calibri"/>
                <a:cs typeface="Calibri"/>
              </a:rPr>
              <a:t>1971).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Born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Cuero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(DeWitt </a:t>
            </a:r>
            <a:r>
              <a:rPr sz="2400" dirty="0">
                <a:latin typeface="Calibri"/>
                <a:cs typeface="Calibri"/>
              </a:rPr>
              <a:t>County).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Coblen,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Germany</a:t>
            </a:r>
            <a:endParaRPr sz="2400">
              <a:latin typeface="Calibri"/>
              <a:cs typeface="Calibri"/>
            </a:endParaRPr>
          </a:p>
          <a:p>
            <a:pPr marL="355600" marR="664845" indent="-342900">
              <a:lnSpc>
                <a:spcPct val="805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Areat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Leone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(Honey)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Huneycutt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(Mrs.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James </a:t>
            </a:r>
            <a:r>
              <a:rPr sz="3000" dirty="0">
                <a:latin typeface="Calibri"/>
                <a:cs typeface="Calibri"/>
              </a:rPr>
              <a:t>Moore),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(1900-1969).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Born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Gatesville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(Coryell </a:t>
            </a:r>
            <a:r>
              <a:rPr sz="2400" dirty="0">
                <a:latin typeface="Calibri"/>
                <a:cs typeface="Calibri"/>
              </a:rPr>
              <a:t>County).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USA.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Postwar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Hospital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Legion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(Kerrville)</a:t>
            </a:r>
            <a:endParaRPr sz="2400">
              <a:latin typeface="Calibri"/>
              <a:cs typeface="Calibri"/>
            </a:endParaRPr>
          </a:p>
          <a:p>
            <a:pPr marL="355600" marR="461645" indent="-342900">
              <a:lnSpc>
                <a:spcPct val="807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Clyde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McDowell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Myres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(William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Myres)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(1875- </a:t>
            </a:r>
            <a:r>
              <a:rPr sz="3000" dirty="0">
                <a:latin typeface="Calibri"/>
                <a:cs typeface="Calibri"/>
              </a:rPr>
              <a:t>1962).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Born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Eagle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(Maverick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County).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France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Dallas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595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Mary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Tom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Osborne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(1899-</a:t>
            </a:r>
            <a:r>
              <a:rPr sz="2400" dirty="0">
                <a:latin typeface="Calibri"/>
                <a:cs typeface="Calibri"/>
              </a:rPr>
              <a:t>1964).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Born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Walnut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Springs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(Ellis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county).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Houston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797" y="461899"/>
            <a:ext cx="7913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Reconstruction</a:t>
            </a:r>
            <a:r>
              <a:rPr spc="-55" dirty="0"/>
              <a:t> </a:t>
            </a:r>
            <a:r>
              <a:rPr dirty="0"/>
              <a:t>Aides</a:t>
            </a:r>
            <a:r>
              <a:rPr spc="-45" dirty="0"/>
              <a:t> </a:t>
            </a:r>
            <a:r>
              <a:rPr dirty="0"/>
              <a:t>born</a:t>
            </a:r>
            <a:r>
              <a:rPr spc="-5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75" dirty="0"/>
              <a:t>Texas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9178"/>
            <a:ext cx="7927975" cy="4335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907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Pearl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Pauline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(Polly)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Parks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(Mrs.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McKenzie, </a:t>
            </a:r>
            <a:r>
              <a:rPr sz="3200" dirty="0">
                <a:latin typeface="Calibri"/>
                <a:cs typeface="Calibri"/>
              </a:rPr>
              <a:t>Mrs.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Laventure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(1896-</a:t>
            </a:r>
            <a:r>
              <a:rPr sz="3200" dirty="0">
                <a:latin typeface="Calibri"/>
                <a:cs typeface="Calibri"/>
              </a:rPr>
              <a:t>1964).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Born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Beeville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(Bee </a:t>
            </a:r>
            <a:r>
              <a:rPr sz="2600" dirty="0">
                <a:latin typeface="Calibri"/>
                <a:cs typeface="Calibri"/>
              </a:rPr>
              <a:t>County).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Service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location</a:t>
            </a:r>
            <a:r>
              <a:rPr sz="2600" spc="-10" dirty="0">
                <a:latin typeface="Calibri"/>
                <a:cs typeface="Calibri"/>
              </a:rPr>
              <a:t> unknown.</a:t>
            </a:r>
            <a:endParaRPr sz="2600">
              <a:latin typeface="Calibri"/>
              <a:cs typeface="Calibri"/>
            </a:endParaRPr>
          </a:p>
          <a:p>
            <a:pPr marL="355600" marR="461009" indent="-342900">
              <a:lnSpc>
                <a:spcPct val="90700"/>
              </a:lnSpc>
              <a:spcBef>
                <a:spcPts val="7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Jean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(Jeanie)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Guthrie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Polk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(Mrs.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Merritt </a:t>
            </a:r>
            <a:r>
              <a:rPr sz="3200" dirty="0">
                <a:latin typeface="Calibri"/>
                <a:cs typeface="Calibri"/>
              </a:rPr>
              <a:t>Bishop),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(1889-</a:t>
            </a:r>
            <a:r>
              <a:rPr sz="3200" dirty="0">
                <a:latin typeface="Calibri"/>
                <a:cs typeface="Calibri"/>
              </a:rPr>
              <a:t>1969).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Born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Bandera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(Bandera </a:t>
            </a:r>
            <a:r>
              <a:rPr sz="2600" dirty="0">
                <a:latin typeface="Calibri"/>
                <a:cs typeface="Calibri"/>
              </a:rPr>
              <a:t>County).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Service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location</a:t>
            </a:r>
            <a:r>
              <a:rPr sz="2600" spc="-10" dirty="0">
                <a:latin typeface="Calibri"/>
                <a:cs typeface="Calibri"/>
              </a:rPr>
              <a:t> unknown</a:t>
            </a:r>
            <a:endParaRPr sz="2600">
              <a:latin typeface="Calibri"/>
              <a:cs typeface="Calibri"/>
            </a:endParaRPr>
          </a:p>
          <a:p>
            <a:pPr marL="355600" marR="99695" indent="-342900">
              <a:lnSpc>
                <a:spcPct val="905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Ida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Shipman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(Mrs.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C.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LeRoy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Childs, </a:t>
            </a:r>
            <a:r>
              <a:rPr sz="3200" spc="-20" dirty="0">
                <a:latin typeface="Calibri"/>
                <a:cs typeface="Calibri"/>
              </a:rPr>
              <a:t>Mrs. </a:t>
            </a:r>
            <a:r>
              <a:rPr sz="3200" dirty="0">
                <a:latin typeface="Calibri"/>
                <a:cs typeface="Calibri"/>
              </a:rPr>
              <a:t>Wesley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Merritt),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(188901990).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Born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Galveston </a:t>
            </a:r>
            <a:r>
              <a:rPr sz="2600" dirty="0">
                <a:latin typeface="Calibri"/>
                <a:cs typeface="Calibri"/>
              </a:rPr>
              <a:t>(Galveston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County).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Served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Houston,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1919- </a:t>
            </a:r>
            <a:r>
              <a:rPr sz="2600" spc="-20" dirty="0">
                <a:latin typeface="Calibri"/>
                <a:cs typeface="Calibri"/>
              </a:rPr>
              <a:t>1920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100" dirty="0"/>
              <a:t> </a:t>
            </a:r>
            <a:r>
              <a:rPr dirty="0"/>
              <a:t>Practitioners</a:t>
            </a:r>
            <a:r>
              <a:rPr spc="-95" dirty="0"/>
              <a:t> </a:t>
            </a:r>
            <a:r>
              <a:rPr dirty="0"/>
              <a:t>by</a:t>
            </a:r>
            <a:r>
              <a:rPr spc="-95" dirty="0"/>
              <a:t> </a:t>
            </a:r>
            <a:r>
              <a:rPr spc="-120" dirty="0"/>
              <a:t>TOTA</a:t>
            </a:r>
            <a:r>
              <a:rPr spc="-95" dirty="0"/>
              <a:t> </a:t>
            </a:r>
            <a:r>
              <a:rPr spc="-10" dirty="0"/>
              <a:t>District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9471"/>
            <a:ext cx="7842250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8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Alamo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South: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Reconstruction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aides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Camp </a:t>
            </a:r>
            <a:r>
              <a:rPr sz="3000" spc="-30" dirty="0">
                <a:latin typeface="Calibri"/>
                <a:cs typeface="Calibri"/>
              </a:rPr>
              <a:t>Travis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,January,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1919,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Alice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Eads,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Legion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Hospital </a:t>
            </a:r>
            <a:r>
              <a:rPr sz="3000" dirty="0">
                <a:latin typeface="Calibri"/>
                <a:cs typeface="Calibri"/>
              </a:rPr>
              <a:t>(VA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Hospital,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#93),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1922.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Martha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Ellen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Gilbert, </a:t>
            </a:r>
            <a:r>
              <a:rPr sz="3000" dirty="0">
                <a:latin typeface="Calibri"/>
                <a:cs typeface="Calibri"/>
              </a:rPr>
              <a:t>Southwestern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Insane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Asylum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(San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Antonio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State </a:t>
            </a:r>
            <a:r>
              <a:rPr sz="3000" dirty="0">
                <a:latin typeface="Calibri"/>
                <a:cs typeface="Calibri"/>
              </a:rPr>
              <a:t>Hospital),</a:t>
            </a:r>
            <a:r>
              <a:rPr sz="3000" spc="-20" dirty="0">
                <a:latin typeface="Calibri"/>
                <a:cs typeface="Calibri"/>
              </a:rPr>
              <a:t> 1924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Capital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Cent</a:t>
            </a:r>
            <a:r>
              <a:rPr lang="en-US" sz="3000" dirty="0">
                <a:latin typeface="Calibri"/>
                <a:cs typeface="Calibri"/>
              </a:rPr>
              <a:t>ex</a:t>
            </a:r>
            <a:r>
              <a:rPr sz="3000" dirty="0">
                <a:latin typeface="Calibri"/>
                <a:cs typeface="Calibri"/>
              </a:rPr>
              <a:t>: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Martha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Gilbert,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1927,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Marjorie </a:t>
            </a:r>
            <a:r>
              <a:rPr sz="3000" dirty="0">
                <a:latin typeface="Calibri"/>
                <a:cs typeface="Calibri"/>
              </a:rPr>
              <a:t>(Margie)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Woodward,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1928.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Austin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State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Hospital</a:t>
            </a:r>
            <a:endParaRPr sz="3000" dirty="0">
              <a:latin typeface="Calibri"/>
              <a:cs typeface="Calibri"/>
            </a:endParaRPr>
          </a:p>
          <a:p>
            <a:pPr marL="355600" marR="14668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Great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Plains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West: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Beatrice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S.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Manning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Cooney, </a:t>
            </a:r>
            <a:r>
              <a:rPr sz="3000" dirty="0">
                <a:latin typeface="Calibri"/>
                <a:cs typeface="Calibri"/>
              </a:rPr>
              <a:t>Wichita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Falls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State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Hospital,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1937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1189">
              <a:lnSpc>
                <a:spcPct val="100000"/>
              </a:lnSpc>
              <a:spcBef>
                <a:spcPts val="105"/>
              </a:spcBef>
            </a:pPr>
            <a:r>
              <a:rPr dirty="0"/>
              <a:t>Early</a:t>
            </a:r>
            <a:r>
              <a:rPr spc="-75" dirty="0"/>
              <a:t> </a:t>
            </a:r>
            <a:r>
              <a:rPr spc="-10" dirty="0"/>
              <a:t>Practitioners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9741" y="1537694"/>
            <a:ext cx="3240830" cy="45392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741" y="1537695"/>
            <a:ext cx="3240830" cy="47678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66028" y="6028740"/>
            <a:ext cx="1911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Martha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Ellen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Gilbert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7737" y="6257035"/>
            <a:ext cx="2974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Dallas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Morning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9/2/1935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1700</Words>
  <Application>Microsoft Office PowerPoint</Application>
  <PresentationFormat>On-screen Show (4:3)</PresentationFormat>
  <Paragraphs>168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History of the Texas Occupational Therapy Association (TOTA)</vt:lpstr>
      <vt:lpstr>Early Years</vt:lpstr>
      <vt:lpstr>Reconstruction Aides at Camp Travis</vt:lpstr>
      <vt:lpstr>Names in Article</vt:lpstr>
      <vt:lpstr>Reconstruction Aide: Camp Logan</vt:lpstr>
      <vt:lpstr>Reconstruction Aides Born in Texas</vt:lpstr>
      <vt:lpstr>Reconstruction Aides born in Texas</vt:lpstr>
      <vt:lpstr>First Practitioners by TOTA District</vt:lpstr>
      <vt:lpstr>Early Practitioners</vt:lpstr>
      <vt:lpstr>First Practitioners by TOTA District</vt:lpstr>
      <vt:lpstr>Early Meetings</vt:lpstr>
      <vt:lpstr>Founding Meeting</vt:lpstr>
      <vt:lpstr>Purposes of TOTA, 1936</vt:lpstr>
      <vt:lpstr>Purposes Continued</vt:lpstr>
      <vt:lpstr>Jane (Jennie)Ethel Myers</vt:lpstr>
      <vt:lpstr>PowerPoint Presentation</vt:lpstr>
      <vt:lpstr>Vice President &amp; Sec/Treas.</vt:lpstr>
      <vt:lpstr>Other Officers &amp; Board Members</vt:lpstr>
      <vt:lpstr>Conferences</vt:lpstr>
      <vt:lpstr>AOTA Representation</vt:lpstr>
      <vt:lpstr>AOTA Conferences in Texas</vt:lpstr>
      <vt:lpstr>Awards/Recognitions</vt:lpstr>
      <vt:lpstr>Incorporation</vt:lpstr>
      <vt:lpstr>Districts</vt:lpstr>
      <vt:lpstr>PowerPoint Presentation</vt:lpstr>
      <vt:lpstr>Licensure</vt:lpstr>
      <vt:lpstr>Historical Archives</vt:lpstr>
      <vt:lpstr>Executive Directors</vt:lpstr>
      <vt:lpstr>Some Famous Texan OTs</vt:lpstr>
      <vt:lpstr>References</vt:lpstr>
      <vt:lpstr>This PowerPoint can be reproduced without permission for educational purposes.  It is the property of TOTA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the Texas Occupational Therapy Association (TOTA)</dc:title>
  <dc:creator>Kitty</dc:creator>
  <cp:lastModifiedBy>Judith Joseph</cp:lastModifiedBy>
  <cp:revision>4</cp:revision>
  <dcterms:created xsi:type="dcterms:W3CDTF">2023-08-30T14:02:05Z</dcterms:created>
  <dcterms:modified xsi:type="dcterms:W3CDTF">2023-08-31T16:14:35Z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2023-08-30T00:00:00Z</vt:filetime>
  </property>
  <property fmtid="{D5CDD505-2E9C-101B-9397-08002B2CF9AE}" pid="5" name="Producer">
    <vt:lpwstr>Microsoft® PowerPoint® for Microsoft 365</vt:lpwstr>
  </property>
</Properties>
</file>